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46" r:id="rId5"/>
    <p:sldMasterId id="2147484058" r:id="rId6"/>
    <p:sldMasterId id="2147484029" r:id="rId7"/>
    <p:sldMasterId id="2147484077" r:id="rId8"/>
    <p:sldMasterId id="2147484095" r:id="rId9"/>
  </p:sldMasterIdLst>
  <p:notesMasterIdLst>
    <p:notesMasterId r:id="rId43"/>
  </p:notesMasterIdLst>
  <p:handoutMasterIdLst>
    <p:handoutMasterId r:id="rId44"/>
  </p:handoutMasterIdLst>
  <p:sldIdLst>
    <p:sldId id="439" r:id="rId10"/>
    <p:sldId id="473" r:id="rId11"/>
    <p:sldId id="475" r:id="rId12"/>
    <p:sldId id="476" r:id="rId13"/>
    <p:sldId id="477" r:id="rId14"/>
    <p:sldId id="474" r:id="rId15"/>
    <p:sldId id="478" r:id="rId16"/>
    <p:sldId id="479" r:id="rId17"/>
    <p:sldId id="480" r:id="rId18"/>
    <p:sldId id="415" r:id="rId19"/>
    <p:sldId id="445" r:id="rId20"/>
    <p:sldId id="472" r:id="rId21"/>
    <p:sldId id="456" r:id="rId22"/>
    <p:sldId id="420" r:id="rId23"/>
    <p:sldId id="465" r:id="rId24"/>
    <p:sldId id="463" r:id="rId25"/>
    <p:sldId id="466" r:id="rId26"/>
    <p:sldId id="464" r:id="rId27"/>
    <p:sldId id="470" r:id="rId28"/>
    <p:sldId id="469" r:id="rId29"/>
    <p:sldId id="471" r:id="rId30"/>
    <p:sldId id="460" r:id="rId31"/>
    <p:sldId id="468" r:id="rId32"/>
    <p:sldId id="467" r:id="rId33"/>
    <p:sldId id="431" r:id="rId34"/>
    <p:sldId id="320" r:id="rId35"/>
    <p:sldId id="324" r:id="rId36"/>
    <p:sldId id="481" r:id="rId37"/>
    <p:sldId id="482" r:id="rId38"/>
    <p:sldId id="429" r:id="rId39"/>
    <p:sldId id="454" r:id="rId40"/>
    <p:sldId id="395" r:id="rId41"/>
    <p:sldId id="298" r:id="rId42"/>
  </p:sldIdLst>
  <p:sldSz cx="9144000" cy="6858000" type="screen4x3"/>
  <p:notesSz cx="7010400" cy="9296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8F8F8"/>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6336D-2A66-4438-9138-3A427B915850}" type="doc">
      <dgm:prSet loTypeId="urn:microsoft.com/office/officeart/2005/8/layout/chevron1" loCatId="process" qsTypeId="urn:microsoft.com/office/officeart/2005/8/quickstyle/simple1" qsCatId="simple" csTypeId="urn:microsoft.com/office/officeart/2005/8/colors/accent1_2" csCatId="accent1" phldr="1"/>
      <dgm:spPr/>
    </dgm:pt>
    <dgm:pt modelId="{B1D3B5CA-98E7-4F62-AC33-8C69470A494D}">
      <dgm:prSet phldrT="[Text]"/>
      <dgm:spPr>
        <a:solidFill>
          <a:srgbClr val="CC3538"/>
        </a:solidFill>
      </dgm:spPr>
      <dgm:t>
        <a:bodyPr/>
        <a:lstStyle/>
        <a:p>
          <a:r>
            <a:rPr lang="en-US" dirty="0"/>
            <a:t>Step 1	</a:t>
          </a:r>
        </a:p>
      </dgm:t>
    </dgm:pt>
    <dgm:pt modelId="{32F55EBA-7DE0-4F6D-8F89-1137535A01D0}" type="parTrans" cxnId="{C4F42A26-70FE-4EFD-952B-568FE2F63286}">
      <dgm:prSet/>
      <dgm:spPr/>
      <dgm:t>
        <a:bodyPr/>
        <a:lstStyle/>
        <a:p>
          <a:endParaRPr lang="en-US"/>
        </a:p>
      </dgm:t>
    </dgm:pt>
    <dgm:pt modelId="{C6892F42-12F4-4A6A-A455-284F947C7A82}" type="sibTrans" cxnId="{C4F42A26-70FE-4EFD-952B-568FE2F63286}">
      <dgm:prSet/>
      <dgm:spPr/>
      <dgm:t>
        <a:bodyPr/>
        <a:lstStyle/>
        <a:p>
          <a:endParaRPr lang="en-US"/>
        </a:p>
      </dgm:t>
    </dgm:pt>
    <dgm:pt modelId="{2A484B05-BB4B-4C85-A9FB-B61F6DC70948}">
      <dgm:prSet phldrT="[Text]"/>
      <dgm:spPr>
        <a:solidFill>
          <a:srgbClr val="002E6D"/>
        </a:solidFill>
      </dgm:spPr>
      <dgm:t>
        <a:bodyPr/>
        <a:lstStyle/>
        <a:p>
          <a:r>
            <a:rPr lang="en-US" dirty="0"/>
            <a:t>Step 2</a:t>
          </a:r>
        </a:p>
      </dgm:t>
    </dgm:pt>
    <dgm:pt modelId="{DAA28EC8-15E5-4147-8C89-FE52AD7BD2BE}" type="parTrans" cxnId="{1C61BB82-FA8D-41D0-A5ED-93665701F9D6}">
      <dgm:prSet/>
      <dgm:spPr/>
      <dgm:t>
        <a:bodyPr/>
        <a:lstStyle/>
        <a:p>
          <a:endParaRPr lang="en-US"/>
        </a:p>
      </dgm:t>
    </dgm:pt>
    <dgm:pt modelId="{A285D850-5E6B-4BC1-A1F1-ADE2799DD3E8}" type="sibTrans" cxnId="{1C61BB82-FA8D-41D0-A5ED-93665701F9D6}">
      <dgm:prSet/>
      <dgm:spPr/>
      <dgm:t>
        <a:bodyPr/>
        <a:lstStyle/>
        <a:p>
          <a:endParaRPr lang="en-US"/>
        </a:p>
      </dgm:t>
    </dgm:pt>
    <dgm:pt modelId="{8E32E6B8-566A-409D-A0D7-3AB90693E389}">
      <dgm:prSet phldrT="[Text]"/>
      <dgm:spPr>
        <a:solidFill>
          <a:srgbClr val="002E6D"/>
        </a:solidFill>
      </dgm:spPr>
      <dgm:t>
        <a:bodyPr/>
        <a:lstStyle/>
        <a:p>
          <a:r>
            <a:rPr lang="en-US" dirty="0"/>
            <a:t>Step 3</a:t>
          </a:r>
        </a:p>
      </dgm:t>
    </dgm:pt>
    <dgm:pt modelId="{84D485AB-4C4B-448C-BD49-ECD09405A12B}" type="parTrans" cxnId="{AAD84EAD-DA3A-474C-BBAC-607C83EE6914}">
      <dgm:prSet/>
      <dgm:spPr/>
      <dgm:t>
        <a:bodyPr/>
        <a:lstStyle/>
        <a:p>
          <a:endParaRPr lang="en-US"/>
        </a:p>
      </dgm:t>
    </dgm:pt>
    <dgm:pt modelId="{4BDCCDFB-62C9-49E3-9FF4-363CD9EBBA60}" type="sibTrans" cxnId="{AAD84EAD-DA3A-474C-BBAC-607C83EE6914}">
      <dgm:prSet/>
      <dgm:spPr/>
      <dgm:t>
        <a:bodyPr/>
        <a:lstStyle/>
        <a:p>
          <a:endParaRPr lang="en-US"/>
        </a:p>
      </dgm:t>
    </dgm:pt>
    <dgm:pt modelId="{10BA6209-0FB5-4030-988E-E0E14AF2D9B0}" type="pres">
      <dgm:prSet presAssocID="{2596336D-2A66-4438-9138-3A427B915850}" presName="Name0" presStyleCnt="0">
        <dgm:presLayoutVars>
          <dgm:dir/>
          <dgm:animLvl val="lvl"/>
          <dgm:resizeHandles val="exact"/>
        </dgm:presLayoutVars>
      </dgm:prSet>
      <dgm:spPr/>
    </dgm:pt>
    <dgm:pt modelId="{2AE1DC1F-A58A-4D39-AECD-5455A191835C}" type="pres">
      <dgm:prSet presAssocID="{B1D3B5CA-98E7-4F62-AC33-8C69470A494D}" presName="parTxOnly" presStyleLbl="node1" presStyleIdx="0" presStyleCnt="3">
        <dgm:presLayoutVars>
          <dgm:chMax val="0"/>
          <dgm:chPref val="0"/>
          <dgm:bulletEnabled val="1"/>
        </dgm:presLayoutVars>
      </dgm:prSet>
      <dgm:spPr/>
    </dgm:pt>
    <dgm:pt modelId="{B85FA859-84AC-4722-8CC0-9201D79F1FBC}" type="pres">
      <dgm:prSet presAssocID="{C6892F42-12F4-4A6A-A455-284F947C7A82}" presName="parTxOnlySpace" presStyleCnt="0"/>
      <dgm:spPr/>
    </dgm:pt>
    <dgm:pt modelId="{4D422613-9C9C-4329-9307-A90A2CAF60AF}" type="pres">
      <dgm:prSet presAssocID="{2A484B05-BB4B-4C85-A9FB-B61F6DC70948}" presName="parTxOnly" presStyleLbl="node1" presStyleIdx="1" presStyleCnt="3">
        <dgm:presLayoutVars>
          <dgm:chMax val="0"/>
          <dgm:chPref val="0"/>
          <dgm:bulletEnabled val="1"/>
        </dgm:presLayoutVars>
      </dgm:prSet>
      <dgm:spPr/>
    </dgm:pt>
    <dgm:pt modelId="{123BAC47-7511-4765-8E07-6A90676195E1}" type="pres">
      <dgm:prSet presAssocID="{A285D850-5E6B-4BC1-A1F1-ADE2799DD3E8}" presName="parTxOnlySpace" presStyleCnt="0"/>
      <dgm:spPr/>
    </dgm:pt>
    <dgm:pt modelId="{EEADCCED-65F9-48F4-A13D-F3D19939AD91}" type="pres">
      <dgm:prSet presAssocID="{8E32E6B8-566A-409D-A0D7-3AB90693E389}" presName="parTxOnly" presStyleLbl="node1" presStyleIdx="2" presStyleCnt="3">
        <dgm:presLayoutVars>
          <dgm:chMax val="0"/>
          <dgm:chPref val="0"/>
          <dgm:bulletEnabled val="1"/>
        </dgm:presLayoutVars>
      </dgm:prSet>
      <dgm:spPr/>
    </dgm:pt>
  </dgm:ptLst>
  <dgm:cxnLst>
    <dgm:cxn modelId="{61330513-268A-491A-A1F9-7BED3B1280DF}" type="presOf" srcId="{8E32E6B8-566A-409D-A0D7-3AB90693E389}" destId="{EEADCCED-65F9-48F4-A13D-F3D19939AD91}" srcOrd="0" destOrd="0" presId="urn:microsoft.com/office/officeart/2005/8/layout/chevron1"/>
    <dgm:cxn modelId="{C4F42A26-70FE-4EFD-952B-568FE2F63286}" srcId="{2596336D-2A66-4438-9138-3A427B915850}" destId="{B1D3B5CA-98E7-4F62-AC33-8C69470A494D}" srcOrd="0" destOrd="0" parTransId="{32F55EBA-7DE0-4F6D-8F89-1137535A01D0}" sibTransId="{C6892F42-12F4-4A6A-A455-284F947C7A82}"/>
    <dgm:cxn modelId="{8825AF68-AEB9-45F0-8812-2DBFD27A159E}" type="presOf" srcId="{2A484B05-BB4B-4C85-A9FB-B61F6DC70948}" destId="{4D422613-9C9C-4329-9307-A90A2CAF60AF}" srcOrd="0" destOrd="0" presId="urn:microsoft.com/office/officeart/2005/8/layout/chevron1"/>
    <dgm:cxn modelId="{38340351-20B0-400F-B862-150FB8E4F98F}" type="presOf" srcId="{2596336D-2A66-4438-9138-3A427B915850}" destId="{10BA6209-0FB5-4030-988E-E0E14AF2D9B0}" srcOrd="0" destOrd="0" presId="urn:microsoft.com/office/officeart/2005/8/layout/chevron1"/>
    <dgm:cxn modelId="{1C61BB82-FA8D-41D0-A5ED-93665701F9D6}" srcId="{2596336D-2A66-4438-9138-3A427B915850}" destId="{2A484B05-BB4B-4C85-A9FB-B61F6DC70948}" srcOrd="1" destOrd="0" parTransId="{DAA28EC8-15E5-4147-8C89-FE52AD7BD2BE}" sibTransId="{A285D850-5E6B-4BC1-A1F1-ADE2799DD3E8}"/>
    <dgm:cxn modelId="{F85F2AA3-5081-4858-83D3-F93E6F0B8707}" type="presOf" srcId="{B1D3B5CA-98E7-4F62-AC33-8C69470A494D}" destId="{2AE1DC1F-A58A-4D39-AECD-5455A191835C}" srcOrd="0" destOrd="0" presId="urn:microsoft.com/office/officeart/2005/8/layout/chevron1"/>
    <dgm:cxn modelId="{AAD84EAD-DA3A-474C-BBAC-607C83EE6914}" srcId="{2596336D-2A66-4438-9138-3A427B915850}" destId="{8E32E6B8-566A-409D-A0D7-3AB90693E389}" srcOrd="2" destOrd="0" parTransId="{84D485AB-4C4B-448C-BD49-ECD09405A12B}" sibTransId="{4BDCCDFB-62C9-49E3-9FF4-363CD9EBBA60}"/>
    <dgm:cxn modelId="{04C16E44-B2DE-4C71-80EF-38B2F42BB05D}" type="presParOf" srcId="{10BA6209-0FB5-4030-988E-E0E14AF2D9B0}" destId="{2AE1DC1F-A58A-4D39-AECD-5455A191835C}" srcOrd="0" destOrd="0" presId="urn:microsoft.com/office/officeart/2005/8/layout/chevron1"/>
    <dgm:cxn modelId="{498FB4B1-8845-4977-A8C5-F5C259CD8AE1}" type="presParOf" srcId="{10BA6209-0FB5-4030-988E-E0E14AF2D9B0}" destId="{B85FA859-84AC-4722-8CC0-9201D79F1FBC}" srcOrd="1" destOrd="0" presId="urn:microsoft.com/office/officeart/2005/8/layout/chevron1"/>
    <dgm:cxn modelId="{CAAFF67D-2EA4-42F6-8514-B202955D68D2}" type="presParOf" srcId="{10BA6209-0FB5-4030-988E-E0E14AF2D9B0}" destId="{4D422613-9C9C-4329-9307-A90A2CAF60AF}" srcOrd="2" destOrd="0" presId="urn:microsoft.com/office/officeart/2005/8/layout/chevron1"/>
    <dgm:cxn modelId="{5E5D81FF-B9D7-4BB8-8181-035524596928}" type="presParOf" srcId="{10BA6209-0FB5-4030-988E-E0E14AF2D9B0}" destId="{123BAC47-7511-4765-8E07-6A90676195E1}" srcOrd="3" destOrd="0" presId="urn:microsoft.com/office/officeart/2005/8/layout/chevron1"/>
    <dgm:cxn modelId="{AB5526EC-E80D-4B4C-A684-899FBD756401}" type="presParOf" srcId="{10BA6209-0FB5-4030-988E-E0E14AF2D9B0}" destId="{EEADCCED-65F9-48F4-A13D-F3D19939AD91}"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6336D-2A66-4438-9138-3A427B915850}" type="doc">
      <dgm:prSet loTypeId="urn:microsoft.com/office/officeart/2005/8/layout/chevron1" loCatId="process" qsTypeId="urn:microsoft.com/office/officeart/2005/8/quickstyle/simple1" qsCatId="simple" csTypeId="urn:microsoft.com/office/officeart/2005/8/colors/accent1_2" csCatId="accent1" phldr="1"/>
      <dgm:spPr/>
    </dgm:pt>
    <dgm:pt modelId="{B1D3B5CA-98E7-4F62-AC33-8C69470A494D}">
      <dgm:prSet phldrT="[Text]"/>
      <dgm:spPr>
        <a:solidFill>
          <a:srgbClr val="002E6D"/>
        </a:solidFill>
      </dgm:spPr>
      <dgm:t>
        <a:bodyPr/>
        <a:lstStyle/>
        <a:p>
          <a:r>
            <a:rPr lang="en-US" dirty="0"/>
            <a:t>Step 1	</a:t>
          </a:r>
        </a:p>
      </dgm:t>
    </dgm:pt>
    <dgm:pt modelId="{32F55EBA-7DE0-4F6D-8F89-1137535A01D0}" type="parTrans" cxnId="{C4F42A26-70FE-4EFD-952B-568FE2F63286}">
      <dgm:prSet/>
      <dgm:spPr/>
      <dgm:t>
        <a:bodyPr/>
        <a:lstStyle/>
        <a:p>
          <a:endParaRPr lang="en-US"/>
        </a:p>
      </dgm:t>
    </dgm:pt>
    <dgm:pt modelId="{C6892F42-12F4-4A6A-A455-284F947C7A82}" type="sibTrans" cxnId="{C4F42A26-70FE-4EFD-952B-568FE2F63286}">
      <dgm:prSet/>
      <dgm:spPr/>
      <dgm:t>
        <a:bodyPr/>
        <a:lstStyle/>
        <a:p>
          <a:endParaRPr lang="en-US"/>
        </a:p>
      </dgm:t>
    </dgm:pt>
    <dgm:pt modelId="{2A484B05-BB4B-4C85-A9FB-B61F6DC70948}">
      <dgm:prSet phldrT="[Text]"/>
      <dgm:spPr>
        <a:solidFill>
          <a:srgbClr val="C00000"/>
        </a:solidFill>
      </dgm:spPr>
      <dgm:t>
        <a:bodyPr/>
        <a:lstStyle/>
        <a:p>
          <a:r>
            <a:rPr lang="en-US" dirty="0"/>
            <a:t>Step 2</a:t>
          </a:r>
        </a:p>
      </dgm:t>
    </dgm:pt>
    <dgm:pt modelId="{DAA28EC8-15E5-4147-8C89-FE52AD7BD2BE}" type="parTrans" cxnId="{1C61BB82-FA8D-41D0-A5ED-93665701F9D6}">
      <dgm:prSet/>
      <dgm:spPr/>
      <dgm:t>
        <a:bodyPr/>
        <a:lstStyle/>
        <a:p>
          <a:endParaRPr lang="en-US"/>
        </a:p>
      </dgm:t>
    </dgm:pt>
    <dgm:pt modelId="{A285D850-5E6B-4BC1-A1F1-ADE2799DD3E8}" type="sibTrans" cxnId="{1C61BB82-FA8D-41D0-A5ED-93665701F9D6}">
      <dgm:prSet/>
      <dgm:spPr/>
      <dgm:t>
        <a:bodyPr/>
        <a:lstStyle/>
        <a:p>
          <a:endParaRPr lang="en-US"/>
        </a:p>
      </dgm:t>
    </dgm:pt>
    <dgm:pt modelId="{8E32E6B8-566A-409D-A0D7-3AB90693E389}">
      <dgm:prSet phldrT="[Text]"/>
      <dgm:spPr>
        <a:solidFill>
          <a:srgbClr val="002E6D"/>
        </a:solidFill>
      </dgm:spPr>
      <dgm:t>
        <a:bodyPr/>
        <a:lstStyle/>
        <a:p>
          <a:r>
            <a:rPr lang="en-US" dirty="0"/>
            <a:t>Step 3</a:t>
          </a:r>
        </a:p>
      </dgm:t>
    </dgm:pt>
    <dgm:pt modelId="{84D485AB-4C4B-448C-BD49-ECD09405A12B}" type="parTrans" cxnId="{AAD84EAD-DA3A-474C-BBAC-607C83EE6914}">
      <dgm:prSet/>
      <dgm:spPr/>
      <dgm:t>
        <a:bodyPr/>
        <a:lstStyle/>
        <a:p>
          <a:endParaRPr lang="en-US"/>
        </a:p>
      </dgm:t>
    </dgm:pt>
    <dgm:pt modelId="{4BDCCDFB-62C9-49E3-9FF4-363CD9EBBA60}" type="sibTrans" cxnId="{AAD84EAD-DA3A-474C-BBAC-607C83EE6914}">
      <dgm:prSet/>
      <dgm:spPr/>
      <dgm:t>
        <a:bodyPr/>
        <a:lstStyle/>
        <a:p>
          <a:endParaRPr lang="en-US"/>
        </a:p>
      </dgm:t>
    </dgm:pt>
    <dgm:pt modelId="{10BA6209-0FB5-4030-988E-E0E14AF2D9B0}" type="pres">
      <dgm:prSet presAssocID="{2596336D-2A66-4438-9138-3A427B915850}" presName="Name0" presStyleCnt="0">
        <dgm:presLayoutVars>
          <dgm:dir/>
          <dgm:animLvl val="lvl"/>
          <dgm:resizeHandles val="exact"/>
        </dgm:presLayoutVars>
      </dgm:prSet>
      <dgm:spPr/>
    </dgm:pt>
    <dgm:pt modelId="{2AE1DC1F-A58A-4D39-AECD-5455A191835C}" type="pres">
      <dgm:prSet presAssocID="{B1D3B5CA-98E7-4F62-AC33-8C69470A494D}" presName="parTxOnly" presStyleLbl="node1" presStyleIdx="0" presStyleCnt="3">
        <dgm:presLayoutVars>
          <dgm:chMax val="0"/>
          <dgm:chPref val="0"/>
          <dgm:bulletEnabled val="1"/>
        </dgm:presLayoutVars>
      </dgm:prSet>
      <dgm:spPr/>
    </dgm:pt>
    <dgm:pt modelId="{B85FA859-84AC-4722-8CC0-9201D79F1FBC}" type="pres">
      <dgm:prSet presAssocID="{C6892F42-12F4-4A6A-A455-284F947C7A82}" presName="parTxOnlySpace" presStyleCnt="0"/>
      <dgm:spPr/>
    </dgm:pt>
    <dgm:pt modelId="{4D422613-9C9C-4329-9307-A90A2CAF60AF}" type="pres">
      <dgm:prSet presAssocID="{2A484B05-BB4B-4C85-A9FB-B61F6DC70948}" presName="parTxOnly" presStyleLbl="node1" presStyleIdx="1" presStyleCnt="3">
        <dgm:presLayoutVars>
          <dgm:chMax val="0"/>
          <dgm:chPref val="0"/>
          <dgm:bulletEnabled val="1"/>
        </dgm:presLayoutVars>
      </dgm:prSet>
      <dgm:spPr/>
    </dgm:pt>
    <dgm:pt modelId="{123BAC47-7511-4765-8E07-6A90676195E1}" type="pres">
      <dgm:prSet presAssocID="{A285D850-5E6B-4BC1-A1F1-ADE2799DD3E8}" presName="parTxOnlySpace" presStyleCnt="0"/>
      <dgm:spPr/>
    </dgm:pt>
    <dgm:pt modelId="{EEADCCED-65F9-48F4-A13D-F3D19939AD91}" type="pres">
      <dgm:prSet presAssocID="{8E32E6B8-566A-409D-A0D7-3AB90693E389}" presName="parTxOnly" presStyleLbl="node1" presStyleIdx="2" presStyleCnt="3">
        <dgm:presLayoutVars>
          <dgm:chMax val="0"/>
          <dgm:chPref val="0"/>
          <dgm:bulletEnabled val="1"/>
        </dgm:presLayoutVars>
      </dgm:prSet>
      <dgm:spPr/>
    </dgm:pt>
  </dgm:ptLst>
  <dgm:cxnLst>
    <dgm:cxn modelId="{61330513-268A-491A-A1F9-7BED3B1280DF}" type="presOf" srcId="{8E32E6B8-566A-409D-A0D7-3AB90693E389}" destId="{EEADCCED-65F9-48F4-A13D-F3D19939AD91}" srcOrd="0" destOrd="0" presId="urn:microsoft.com/office/officeart/2005/8/layout/chevron1"/>
    <dgm:cxn modelId="{C4F42A26-70FE-4EFD-952B-568FE2F63286}" srcId="{2596336D-2A66-4438-9138-3A427B915850}" destId="{B1D3B5CA-98E7-4F62-AC33-8C69470A494D}" srcOrd="0" destOrd="0" parTransId="{32F55EBA-7DE0-4F6D-8F89-1137535A01D0}" sibTransId="{C6892F42-12F4-4A6A-A455-284F947C7A82}"/>
    <dgm:cxn modelId="{8825AF68-AEB9-45F0-8812-2DBFD27A159E}" type="presOf" srcId="{2A484B05-BB4B-4C85-A9FB-B61F6DC70948}" destId="{4D422613-9C9C-4329-9307-A90A2CAF60AF}" srcOrd="0" destOrd="0" presId="urn:microsoft.com/office/officeart/2005/8/layout/chevron1"/>
    <dgm:cxn modelId="{38340351-20B0-400F-B862-150FB8E4F98F}" type="presOf" srcId="{2596336D-2A66-4438-9138-3A427B915850}" destId="{10BA6209-0FB5-4030-988E-E0E14AF2D9B0}" srcOrd="0" destOrd="0" presId="urn:microsoft.com/office/officeart/2005/8/layout/chevron1"/>
    <dgm:cxn modelId="{1C61BB82-FA8D-41D0-A5ED-93665701F9D6}" srcId="{2596336D-2A66-4438-9138-3A427B915850}" destId="{2A484B05-BB4B-4C85-A9FB-B61F6DC70948}" srcOrd="1" destOrd="0" parTransId="{DAA28EC8-15E5-4147-8C89-FE52AD7BD2BE}" sibTransId="{A285D850-5E6B-4BC1-A1F1-ADE2799DD3E8}"/>
    <dgm:cxn modelId="{F85F2AA3-5081-4858-83D3-F93E6F0B8707}" type="presOf" srcId="{B1D3B5CA-98E7-4F62-AC33-8C69470A494D}" destId="{2AE1DC1F-A58A-4D39-AECD-5455A191835C}" srcOrd="0" destOrd="0" presId="urn:microsoft.com/office/officeart/2005/8/layout/chevron1"/>
    <dgm:cxn modelId="{AAD84EAD-DA3A-474C-BBAC-607C83EE6914}" srcId="{2596336D-2A66-4438-9138-3A427B915850}" destId="{8E32E6B8-566A-409D-A0D7-3AB90693E389}" srcOrd="2" destOrd="0" parTransId="{84D485AB-4C4B-448C-BD49-ECD09405A12B}" sibTransId="{4BDCCDFB-62C9-49E3-9FF4-363CD9EBBA60}"/>
    <dgm:cxn modelId="{04C16E44-B2DE-4C71-80EF-38B2F42BB05D}" type="presParOf" srcId="{10BA6209-0FB5-4030-988E-E0E14AF2D9B0}" destId="{2AE1DC1F-A58A-4D39-AECD-5455A191835C}" srcOrd="0" destOrd="0" presId="urn:microsoft.com/office/officeart/2005/8/layout/chevron1"/>
    <dgm:cxn modelId="{498FB4B1-8845-4977-A8C5-F5C259CD8AE1}" type="presParOf" srcId="{10BA6209-0FB5-4030-988E-E0E14AF2D9B0}" destId="{B85FA859-84AC-4722-8CC0-9201D79F1FBC}" srcOrd="1" destOrd="0" presId="urn:microsoft.com/office/officeart/2005/8/layout/chevron1"/>
    <dgm:cxn modelId="{CAAFF67D-2EA4-42F6-8514-B202955D68D2}" type="presParOf" srcId="{10BA6209-0FB5-4030-988E-E0E14AF2D9B0}" destId="{4D422613-9C9C-4329-9307-A90A2CAF60AF}" srcOrd="2" destOrd="0" presId="urn:microsoft.com/office/officeart/2005/8/layout/chevron1"/>
    <dgm:cxn modelId="{5E5D81FF-B9D7-4BB8-8181-035524596928}" type="presParOf" srcId="{10BA6209-0FB5-4030-988E-E0E14AF2D9B0}" destId="{123BAC47-7511-4765-8E07-6A90676195E1}" srcOrd="3" destOrd="0" presId="urn:microsoft.com/office/officeart/2005/8/layout/chevron1"/>
    <dgm:cxn modelId="{AB5526EC-E80D-4B4C-A684-899FBD756401}" type="presParOf" srcId="{10BA6209-0FB5-4030-988E-E0E14AF2D9B0}" destId="{EEADCCED-65F9-48F4-A13D-F3D19939AD9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96336D-2A66-4438-9138-3A427B915850}" type="doc">
      <dgm:prSet loTypeId="urn:microsoft.com/office/officeart/2005/8/layout/chevron1" loCatId="process" qsTypeId="urn:microsoft.com/office/officeart/2005/8/quickstyle/simple1" qsCatId="simple" csTypeId="urn:microsoft.com/office/officeart/2005/8/colors/accent1_2" csCatId="accent1" phldr="1"/>
      <dgm:spPr/>
    </dgm:pt>
    <dgm:pt modelId="{B1D3B5CA-98E7-4F62-AC33-8C69470A494D}">
      <dgm:prSet phldrT="[Text]"/>
      <dgm:spPr>
        <a:solidFill>
          <a:srgbClr val="002E6D"/>
        </a:solidFill>
      </dgm:spPr>
      <dgm:t>
        <a:bodyPr/>
        <a:lstStyle/>
        <a:p>
          <a:r>
            <a:rPr lang="en-US" dirty="0"/>
            <a:t>Step 1	</a:t>
          </a:r>
        </a:p>
      </dgm:t>
    </dgm:pt>
    <dgm:pt modelId="{32F55EBA-7DE0-4F6D-8F89-1137535A01D0}" type="parTrans" cxnId="{C4F42A26-70FE-4EFD-952B-568FE2F63286}">
      <dgm:prSet/>
      <dgm:spPr/>
      <dgm:t>
        <a:bodyPr/>
        <a:lstStyle/>
        <a:p>
          <a:endParaRPr lang="en-US"/>
        </a:p>
      </dgm:t>
    </dgm:pt>
    <dgm:pt modelId="{C6892F42-12F4-4A6A-A455-284F947C7A82}" type="sibTrans" cxnId="{C4F42A26-70FE-4EFD-952B-568FE2F63286}">
      <dgm:prSet/>
      <dgm:spPr/>
      <dgm:t>
        <a:bodyPr/>
        <a:lstStyle/>
        <a:p>
          <a:endParaRPr lang="en-US"/>
        </a:p>
      </dgm:t>
    </dgm:pt>
    <dgm:pt modelId="{2A484B05-BB4B-4C85-A9FB-B61F6DC70948}">
      <dgm:prSet phldrT="[Text]"/>
      <dgm:spPr>
        <a:solidFill>
          <a:srgbClr val="002E6D"/>
        </a:solidFill>
      </dgm:spPr>
      <dgm:t>
        <a:bodyPr/>
        <a:lstStyle/>
        <a:p>
          <a:r>
            <a:rPr lang="en-US" dirty="0"/>
            <a:t>Step 2</a:t>
          </a:r>
        </a:p>
      </dgm:t>
    </dgm:pt>
    <dgm:pt modelId="{DAA28EC8-15E5-4147-8C89-FE52AD7BD2BE}" type="parTrans" cxnId="{1C61BB82-FA8D-41D0-A5ED-93665701F9D6}">
      <dgm:prSet/>
      <dgm:spPr/>
      <dgm:t>
        <a:bodyPr/>
        <a:lstStyle/>
        <a:p>
          <a:endParaRPr lang="en-US"/>
        </a:p>
      </dgm:t>
    </dgm:pt>
    <dgm:pt modelId="{A285D850-5E6B-4BC1-A1F1-ADE2799DD3E8}" type="sibTrans" cxnId="{1C61BB82-FA8D-41D0-A5ED-93665701F9D6}">
      <dgm:prSet/>
      <dgm:spPr/>
      <dgm:t>
        <a:bodyPr/>
        <a:lstStyle/>
        <a:p>
          <a:endParaRPr lang="en-US"/>
        </a:p>
      </dgm:t>
    </dgm:pt>
    <dgm:pt modelId="{8E32E6B8-566A-409D-A0D7-3AB90693E389}">
      <dgm:prSet phldrT="[Text]"/>
      <dgm:spPr>
        <a:solidFill>
          <a:srgbClr val="C00000"/>
        </a:solidFill>
      </dgm:spPr>
      <dgm:t>
        <a:bodyPr/>
        <a:lstStyle/>
        <a:p>
          <a:r>
            <a:rPr lang="en-US" dirty="0"/>
            <a:t>Step 3</a:t>
          </a:r>
        </a:p>
      </dgm:t>
    </dgm:pt>
    <dgm:pt modelId="{84D485AB-4C4B-448C-BD49-ECD09405A12B}" type="parTrans" cxnId="{AAD84EAD-DA3A-474C-BBAC-607C83EE6914}">
      <dgm:prSet/>
      <dgm:spPr/>
      <dgm:t>
        <a:bodyPr/>
        <a:lstStyle/>
        <a:p>
          <a:endParaRPr lang="en-US"/>
        </a:p>
      </dgm:t>
    </dgm:pt>
    <dgm:pt modelId="{4BDCCDFB-62C9-49E3-9FF4-363CD9EBBA60}" type="sibTrans" cxnId="{AAD84EAD-DA3A-474C-BBAC-607C83EE6914}">
      <dgm:prSet/>
      <dgm:spPr/>
      <dgm:t>
        <a:bodyPr/>
        <a:lstStyle/>
        <a:p>
          <a:endParaRPr lang="en-US"/>
        </a:p>
      </dgm:t>
    </dgm:pt>
    <dgm:pt modelId="{10BA6209-0FB5-4030-988E-E0E14AF2D9B0}" type="pres">
      <dgm:prSet presAssocID="{2596336D-2A66-4438-9138-3A427B915850}" presName="Name0" presStyleCnt="0">
        <dgm:presLayoutVars>
          <dgm:dir/>
          <dgm:animLvl val="lvl"/>
          <dgm:resizeHandles val="exact"/>
        </dgm:presLayoutVars>
      </dgm:prSet>
      <dgm:spPr/>
    </dgm:pt>
    <dgm:pt modelId="{2AE1DC1F-A58A-4D39-AECD-5455A191835C}" type="pres">
      <dgm:prSet presAssocID="{B1D3B5CA-98E7-4F62-AC33-8C69470A494D}" presName="parTxOnly" presStyleLbl="node1" presStyleIdx="0" presStyleCnt="3">
        <dgm:presLayoutVars>
          <dgm:chMax val="0"/>
          <dgm:chPref val="0"/>
          <dgm:bulletEnabled val="1"/>
        </dgm:presLayoutVars>
      </dgm:prSet>
      <dgm:spPr/>
    </dgm:pt>
    <dgm:pt modelId="{B85FA859-84AC-4722-8CC0-9201D79F1FBC}" type="pres">
      <dgm:prSet presAssocID="{C6892F42-12F4-4A6A-A455-284F947C7A82}" presName="parTxOnlySpace" presStyleCnt="0"/>
      <dgm:spPr/>
    </dgm:pt>
    <dgm:pt modelId="{4D422613-9C9C-4329-9307-A90A2CAF60AF}" type="pres">
      <dgm:prSet presAssocID="{2A484B05-BB4B-4C85-A9FB-B61F6DC70948}" presName="parTxOnly" presStyleLbl="node1" presStyleIdx="1" presStyleCnt="3">
        <dgm:presLayoutVars>
          <dgm:chMax val="0"/>
          <dgm:chPref val="0"/>
          <dgm:bulletEnabled val="1"/>
        </dgm:presLayoutVars>
      </dgm:prSet>
      <dgm:spPr/>
    </dgm:pt>
    <dgm:pt modelId="{123BAC47-7511-4765-8E07-6A90676195E1}" type="pres">
      <dgm:prSet presAssocID="{A285D850-5E6B-4BC1-A1F1-ADE2799DD3E8}" presName="parTxOnlySpace" presStyleCnt="0"/>
      <dgm:spPr/>
    </dgm:pt>
    <dgm:pt modelId="{EEADCCED-65F9-48F4-A13D-F3D19939AD91}" type="pres">
      <dgm:prSet presAssocID="{8E32E6B8-566A-409D-A0D7-3AB90693E389}" presName="parTxOnly" presStyleLbl="node1" presStyleIdx="2" presStyleCnt="3">
        <dgm:presLayoutVars>
          <dgm:chMax val="0"/>
          <dgm:chPref val="0"/>
          <dgm:bulletEnabled val="1"/>
        </dgm:presLayoutVars>
      </dgm:prSet>
      <dgm:spPr/>
    </dgm:pt>
  </dgm:ptLst>
  <dgm:cxnLst>
    <dgm:cxn modelId="{61330513-268A-491A-A1F9-7BED3B1280DF}" type="presOf" srcId="{8E32E6B8-566A-409D-A0D7-3AB90693E389}" destId="{EEADCCED-65F9-48F4-A13D-F3D19939AD91}" srcOrd="0" destOrd="0" presId="urn:microsoft.com/office/officeart/2005/8/layout/chevron1"/>
    <dgm:cxn modelId="{C4F42A26-70FE-4EFD-952B-568FE2F63286}" srcId="{2596336D-2A66-4438-9138-3A427B915850}" destId="{B1D3B5CA-98E7-4F62-AC33-8C69470A494D}" srcOrd="0" destOrd="0" parTransId="{32F55EBA-7DE0-4F6D-8F89-1137535A01D0}" sibTransId="{C6892F42-12F4-4A6A-A455-284F947C7A82}"/>
    <dgm:cxn modelId="{8825AF68-AEB9-45F0-8812-2DBFD27A159E}" type="presOf" srcId="{2A484B05-BB4B-4C85-A9FB-B61F6DC70948}" destId="{4D422613-9C9C-4329-9307-A90A2CAF60AF}" srcOrd="0" destOrd="0" presId="urn:microsoft.com/office/officeart/2005/8/layout/chevron1"/>
    <dgm:cxn modelId="{38340351-20B0-400F-B862-150FB8E4F98F}" type="presOf" srcId="{2596336D-2A66-4438-9138-3A427B915850}" destId="{10BA6209-0FB5-4030-988E-E0E14AF2D9B0}" srcOrd="0" destOrd="0" presId="urn:microsoft.com/office/officeart/2005/8/layout/chevron1"/>
    <dgm:cxn modelId="{1C61BB82-FA8D-41D0-A5ED-93665701F9D6}" srcId="{2596336D-2A66-4438-9138-3A427B915850}" destId="{2A484B05-BB4B-4C85-A9FB-B61F6DC70948}" srcOrd="1" destOrd="0" parTransId="{DAA28EC8-15E5-4147-8C89-FE52AD7BD2BE}" sibTransId="{A285D850-5E6B-4BC1-A1F1-ADE2799DD3E8}"/>
    <dgm:cxn modelId="{F85F2AA3-5081-4858-83D3-F93E6F0B8707}" type="presOf" srcId="{B1D3B5CA-98E7-4F62-AC33-8C69470A494D}" destId="{2AE1DC1F-A58A-4D39-AECD-5455A191835C}" srcOrd="0" destOrd="0" presId="urn:microsoft.com/office/officeart/2005/8/layout/chevron1"/>
    <dgm:cxn modelId="{AAD84EAD-DA3A-474C-BBAC-607C83EE6914}" srcId="{2596336D-2A66-4438-9138-3A427B915850}" destId="{8E32E6B8-566A-409D-A0D7-3AB90693E389}" srcOrd="2" destOrd="0" parTransId="{84D485AB-4C4B-448C-BD49-ECD09405A12B}" sibTransId="{4BDCCDFB-62C9-49E3-9FF4-363CD9EBBA60}"/>
    <dgm:cxn modelId="{04C16E44-B2DE-4C71-80EF-38B2F42BB05D}" type="presParOf" srcId="{10BA6209-0FB5-4030-988E-E0E14AF2D9B0}" destId="{2AE1DC1F-A58A-4D39-AECD-5455A191835C}" srcOrd="0" destOrd="0" presId="urn:microsoft.com/office/officeart/2005/8/layout/chevron1"/>
    <dgm:cxn modelId="{498FB4B1-8845-4977-A8C5-F5C259CD8AE1}" type="presParOf" srcId="{10BA6209-0FB5-4030-988E-E0E14AF2D9B0}" destId="{B85FA859-84AC-4722-8CC0-9201D79F1FBC}" srcOrd="1" destOrd="0" presId="urn:microsoft.com/office/officeart/2005/8/layout/chevron1"/>
    <dgm:cxn modelId="{CAAFF67D-2EA4-42F6-8514-B202955D68D2}" type="presParOf" srcId="{10BA6209-0FB5-4030-988E-E0E14AF2D9B0}" destId="{4D422613-9C9C-4329-9307-A90A2CAF60AF}" srcOrd="2" destOrd="0" presId="urn:microsoft.com/office/officeart/2005/8/layout/chevron1"/>
    <dgm:cxn modelId="{5E5D81FF-B9D7-4BB8-8181-035524596928}" type="presParOf" srcId="{10BA6209-0FB5-4030-988E-E0E14AF2D9B0}" destId="{123BAC47-7511-4765-8E07-6A90676195E1}" srcOrd="3" destOrd="0" presId="urn:microsoft.com/office/officeart/2005/8/layout/chevron1"/>
    <dgm:cxn modelId="{AB5526EC-E80D-4B4C-A684-899FBD756401}" type="presParOf" srcId="{10BA6209-0FB5-4030-988E-E0E14AF2D9B0}" destId="{EEADCCED-65F9-48F4-A13D-F3D19939AD91}"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DC1F-A58A-4D39-AECD-5455A191835C}">
      <dsp:nvSpPr>
        <dsp:cNvPr id="0" name=""/>
        <dsp:cNvSpPr/>
      </dsp:nvSpPr>
      <dsp:spPr>
        <a:xfrm>
          <a:off x="1785" y="1596826"/>
          <a:ext cx="2175867" cy="870346"/>
        </a:xfrm>
        <a:prstGeom prst="chevron">
          <a:avLst/>
        </a:prstGeom>
        <a:solidFill>
          <a:srgbClr val="CC35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1	</a:t>
          </a:r>
        </a:p>
      </dsp:txBody>
      <dsp:txXfrm>
        <a:off x="436958" y="1596826"/>
        <a:ext cx="1305521" cy="870346"/>
      </dsp:txXfrm>
    </dsp:sp>
    <dsp:sp modelId="{4D422613-9C9C-4329-9307-A90A2CAF60AF}">
      <dsp:nvSpPr>
        <dsp:cNvPr id="0" name=""/>
        <dsp:cNvSpPr/>
      </dsp:nvSpPr>
      <dsp:spPr>
        <a:xfrm>
          <a:off x="1960066"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2</a:t>
          </a:r>
        </a:p>
      </dsp:txBody>
      <dsp:txXfrm>
        <a:off x="2395239" y="1596826"/>
        <a:ext cx="1305521" cy="870346"/>
      </dsp:txXfrm>
    </dsp:sp>
    <dsp:sp modelId="{EEADCCED-65F9-48F4-A13D-F3D19939AD91}">
      <dsp:nvSpPr>
        <dsp:cNvPr id="0" name=""/>
        <dsp:cNvSpPr/>
      </dsp:nvSpPr>
      <dsp:spPr>
        <a:xfrm>
          <a:off x="3918346"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3</a:t>
          </a:r>
        </a:p>
      </dsp:txBody>
      <dsp:txXfrm>
        <a:off x="4353519" y="1596826"/>
        <a:ext cx="1305521" cy="870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DC1F-A58A-4D39-AECD-5455A191835C}">
      <dsp:nvSpPr>
        <dsp:cNvPr id="0" name=""/>
        <dsp:cNvSpPr/>
      </dsp:nvSpPr>
      <dsp:spPr>
        <a:xfrm>
          <a:off x="1785"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1	</a:t>
          </a:r>
        </a:p>
      </dsp:txBody>
      <dsp:txXfrm>
        <a:off x="436958" y="1596826"/>
        <a:ext cx="1305521" cy="870346"/>
      </dsp:txXfrm>
    </dsp:sp>
    <dsp:sp modelId="{4D422613-9C9C-4329-9307-A90A2CAF60AF}">
      <dsp:nvSpPr>
        <dsp:cNvPr id="0" name=""/>
        <dsp:cNvSpPr/>
      </dsp:nvSpPr>
      <dsp:spPr>
        <a:xfrm>
          <a:off x="1960066" y="1596826"/>
          <a:ext cx="2175867" cy="87034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2</a:t>
          </a:r>
        </a:p>
      </dsp:txBody>
      <dsp:txXfrm>
        <a:off x="2395239" y="1596826"/>
        <a:ext cx="1305521" cy="870346"/>
      </dsp:txXfrm>
    </dsp:sp>
    <dsp:sp modelId="{EEADCCED-65F9-48F4-A13D-F3D19939AD91}">
      <dsp:nvSpPr>
        <dsp:cNvPr id="0" name=""/>
        <dsp:cNvSpPr/>
      </dsp:nvSpPr>
      <dsp:spPr>
        <a:xfrm>
          <a:off x="3918346"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3</a:t>
          </a:r>
        </a:p>
      </dsp:txBody>
      <dsp:txXfrm>
        <a:off x="4353519" y="1596826"/>
        <a:ext cx="1305521" cy="870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1DC1F-A58A-4D39-AECD-5455A191835C}">
      <dsp:nvSpPr>
        <dsp:cNvPr id="0" name=""/>
        <dsp:cNvSpPr/>
      </dsp:nvSpPr>
      <dsp:spPr>
        <a:xfrm>
          <a:off x="1785"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1	</a:t>
          </a:r>
        </a:p>
      </dsp:txBody>
      <dsp:txXfrm>
        <a:off x="436958" y="1596826"/>
        <a:ext cx="1305521" cy="870346"/>
      </dsp:txXfrm>
    </dsp:sp>
    <dsp:sp modelId="{4D422613-9C9C-4329-9307-A90A2CAF60AF}">
      <dsp:nvSpPr>
        <dsp:cNvPr id="0" name=""/>
        <dsp:cNvSpPr/>
      </dsp:nvSpPr>
      <dsp:spPr>
        <a:xfrm>
          <a:off x="1960066" y="1596826"/>
          <a:ext cx="2175867" cy="870346"/>
        </a:xfrm>
        <a:prstGeom prst="chevron">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2</a:t>
          </a:r>
        </a:p>
      </dsp:txBody>
      <dsp:txXfrm>
        <a:off x="2395239" y="1596826"/>
        <a:ext cx="1305521" cy="870346"/>
      </dsp:txXfrm>
    </dsp:sp>
    <dsp:sp modelId="{EEADCCED-65F9-48F4-A13D-F3D19939AD91}">
      <dsp:nvSpPr>
        <dsp:cNvPr id="0" name=""/>
        <dsp:cNvSpPr/>
      </dsp:nvSpPr>
      <dsp:spPr>
        <a:xfrm>
          <a:off x="3918346" y="1596826"/>
          <a:ext cx="2175867" cy="870346"/>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34671" rIns="34671" bIns="34671" numCol="1" spcCol="1270" anchor="ctr" anchorCtr="0">
          <a:noAutofit/>
        </a:bodyPr>
        <a:lstStyle/>
        <a:p>
          <a:pPr marL="0" lvl="0" indent="0" algn="ctr" defTabSz="1155700">
            <a:lnSpc>
              <a:spcPct val="90000"/>
            </a:lnSpc>
            <a:spcBef>
              <a:spcPct val="0"/>
            </a:spcBef>
            <a:spcAft>
              <a:spcPct val="35000"/>
            </a:spcAft>
            <a:buNone/>
          </a:pPr>
          <a:r>
            <a:rPr lang="en-US" sz="2600" kern="1200" dirty="0"/>
            <a:t>Step 3</a:t>
          </a:r>
        </a:p>
      </dsp:txBody>
      <dsp:txXfrm>
        <a:off x="4353519" y="1596826"/>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8/12/2020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131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10</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11</a:t>
            </a:fld>
            <a:endParaRPr lang="en-US" altLang="en-US"/>
          </a:p>
        </p:txBody>
      </p:sp>
    </p:spTree>
    <p:extLst>
      <p:ext uri="{BB962C8B-B14F-4D97-AF65-F5344CB8AC3E}">
        <p14:creationId xmlns:p14="http://schemas.microsoft.com/office/powerpoint/2010/main" val="2136304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12</a:t>
            </a:fld>
            <a:endParaRPr lang="en-US" altLang="en-US"/>
          </a:p>
        </p:txBody>
      </p:sp>
    </p:spTree>
    <p:extLst>
      <p:ext uri="{BB962C8B-B14F-4D97-AF65-F5344CB8AC3E}">
        <p14:creationId xmlns:p14="http://schemas.microsoft.com/office/powerpoint/2010/main" val="426474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a:latin typeface="Arial" panose="020B0604020202020204" pitchFamily="34" charset="0"/>
                <a:ea typeface="ＭＳ Ｐゴシック" panose="020B0600070205080204" pitchFamily="34" charset="-128"/>
              </a:rPr>
              <a:t>The application process will require some quality preparation time and most applicants will benefit from discussing their application with an SBA representative or one of our resource partners, such as the SBDC.  The information we require is generally the same type of information any prudent lender would require.</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A loan package consists of an SBA loan application and several supporting documents.  The forms are available online or in a package SBA can send you.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Most people can complete the application (SBA Form 5) in about 30 minutes.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 A Tax Information Authorization (IRS Form 4506 T) is required from the applicant, owners and affiliates.  This provides SBA access to your tax transcripts and is our primary documentation of repayment ability and eligibility.  You can complete an 4506T1 in 5 minutes or less.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The applicant must provide its last 3 federal income tax returns, including all schedules, if available.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A schedule of liabilities (SBA Form 2202 may be used) is required from the applicant and all affiliates.  This is a listing of your notes mortgages and accounts payable.  It is a supplement to your balance sheet and provides terms and other relevant information necessary to process your application.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All principals must provide a Personal Financial Statement (SBA Form 413).  Generally, a principal is anyone who owns 20% or more of the business.  This form is similar to statements required by private lenders.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14</a:t>
            </a:fld>
            <a:endParaRPr lang="en-US" altLang="en-US">
              <a:solidFill>
                <a:srgbClr val="545555"/>
              </a:solidFill>
            </a:endParaRPr>
          </a:p>
        </p:txBody>
      </p:sp>
    </p:spTree>
    <p:extLst>
      <p:ext uri="{BB962C8B-B14F-4D97-AF65-F5344CB8AC3E}">
        <p14:creationId xmlns:p14="http://schemas.microsoft.com/office/powerpoint/2010/main" val="356223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15</a:t>
            </a:fld>
            <a:endParaRPr lang="en-US" altLang="en-US">
              <a:solidFill>
                <a:srgbClr val="545555"/>
              </a:solidFill>
            </a:endParaRPr>
          </a:p>
        </p:txBody>
      </p:sp>
    </p:spTree>
    <p:extLst>
      <p:ext uri="{BB962C8B-B14F-4D97-AF65-F5344CB8AC3E}">
        <p14:creationId xmlns:p14="http://schemas.microsoft.com/office/powerpoint/2010/main" val="2351662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a:latin typeface="Arial" panose="020B0604020202020204" pitchFamily="34" charset="0"/>
                <a:ea typeface="ＭＳ Ｐゴシック" panose="020B0600070205080204" pitchFamily="34" charset="-128"/>
              </a:rPr>
              <a:t>The application process will require some quality preparation time and most applicants will benefit from discussing their application with an SBA representative or one of our resource partners, such as the SBDC.  The information we require is generally the same type of information any prudent lender would require.</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A loan package consists of an SBA loan application and several supporting documents.  The forms are available online or in a package SBA can send you.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Most people can complete the application (SBA Form 5) in about 30 minutes. </a:t>
            </a:r>
          </a:p>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16</a:t>
            </a:fld>
            <a:endParaRPr lang="en-US" altLang="en-US">
              <a:solidFill>
                <a:srgbClr val="545555"/>
              </a:solidFill>
            </a:endParaRPr>
          </a:p>
        </p:txBody>
      </p:sp>
    </p:spTree>
    <p:extLst>
      <p:ext uri="{BB962C8B-B14F-4D97-AF65-F5344CB8AC3E}">
        <p14:creationId xmlns:p14="http://schemas.microsoft.com/office/powerpoint/2010/main" val="2086531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17</a:t>
            </a:fld>
            <a:endParaRPr lang="en-US" altLang="en-US">
              <a:solidFill>
                <a:srgbClr val="545555"/>
              </a:solidFill>
            </a:endParaRPr>
          </a:p>
        </p:txBody>
      </p:sp>
    </p:spTree>
    <p:extLst>
      <p:ext uri="{BB962C8B-B14F-4D97-AF65-F5344CB8AC3E}">
        <p14:creationId xmlns:p14="http://schemas.microsoft.com/office/powerpoint/2010/main" val="2808201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r>
              <a:rPr lang="en-US" altLang="en-US" sz="1100" dirty="0">
                <a:latin typeface="Arial" panose="020B0604020202020204" pitchFamily="34" charset="0"/>
                <a:ea typeface="ＭＳ Ｐゴシック" panose="020B0600070205080204" pitchFamily="34" charset="-128"/>
              </a:rPr>
              <a:t> </a:t>
            </a: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18</a:t>
            </a:fld>
            <a:endParaRPr lang="en-US" altLang="en-US">
              <a:solidFill>
                <a:srgbClr val="545555"/>
              </a:solidFill>
            </a:endParaRPr>
          </a:p>
        </p:txBody>
      </p:sp>
    </p:spTree>
    <p:extLst>
      <p:ext uri="{BB962C8B-B14F-4D97-AF65-F5344CB8AC3E}">
        <p14:creationId xmlns:p14="http://schemas.microsoft.com/office/powerpoint/2010/main" val="2911364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19</a:t>
            </a:fld>
            <a:endParaRPr lang="en-US" altLang="en-US">
              <a:solidFill>
                <a:srgbClr val="545555"/>
              </a:solidFill>
            </a:endParaRPr>
          </a:p>
        </p:txBody>
      </p:sp>
      <p:sp>
        <p:nvSpPr>
          <p:cNvPr id="7" name="Rectangle 6">
            <a:extLst>
              <a:ext uri="{FF2B5EF4-FFF2-40B4-BE49-F238E27FC236}">
                <a16:creationId xmlns:a16="http://schemas.microsoft.com/office/drawing/2014/main" id="{B52F2E7B-F23E-4817-8D25-7F47E26B935B}"/>
              </a:ext>
            </a:extLst>
          </p:cNvPr>
          <p:cNvSpPr/>
          <p:nvPr/>
        </p:nvSpPr>
        <p:spPr>
          <a:xfrm>
            <a:off x="1181100" y="4232772"/>
            <a:ext cx="4648200" cy="2308324"/>
          </a:xfrm>
          <a:prstGeom prst="rect">
            <a:avLst/>
          </a:prstGeom>
        </p:spPr>
        <p:txBody>
          <a:bodyPr wrap="square">
            <a:spAutoFit/>
          </a:bodyPr>
          <a:lstStyle/>
          <a:p>
            <a:r>
              <a:rPr lang="en-US" altLang="en-US" sz="1200" dirty="0"/>
              <a:t> </a:t>
            </a:r>
          </a:p>
          <a:p>
            <a:endParaRPr lang="en-US" altLang="en-US" sz="1200" dirty="0"/>
          </a:p>
          <a:p>
            <a:endParaRPr lang="en-US" altLang="en-US" sz="1200" dirty="0"/>
          </a:p>
          <a:p>
            <a:r>
              <a:rPr lang="en-US" altLang="en-US" sz="1200" dirty="0"/>
              <a:t> A Tax Information Authorization (IRS Form 4506 T) is required from the applicant, owners and affiliates.  This provides SBA access to your tax transcripts and is our primary documentation of repayment ability and eligibility.  You can complete an 4506-T in about 5 minutes or less.  </a:t>
            </a:r>
          </a:p>
          <a:p>
            <a:endParaRPr lang="en-US" altLang="en-US" sz="1200" dirty="0"/>
          </a:p>
          <a:p>
            <a:r>
              <a:rPr lang="en-US" altLang="en-US" sz="1200" dirty="0"/>
              <a:t>The applicant must provide its last federal income tax returns, including all schedules, if available.  </a:t>
            </a:r>
          </a:p>
          <a:p>
            <a:endParaRPr lang="en-US" altLang="en-US" sz="1200" dirty="0"/>
          </a:p>
        </p:txBody>
      </p:sp>
    </p:spTree>
    <p:extLst>
      <p:ext uri="{BB962C8B-B14F-4D97-AF65-F5344CB8AC3E}">
        <p14:creationId xmlns:p14="http://schemas.microsoft.com/office/powerpoint/2010/main" val="381209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2</a:t>
            </a:fld>
            <a:endParaRPr lang="en-US" dirty="0"/>
          </a:p>
        </p:txBody>
      </p:sp>
    </p:spTree>
    <p:extLst>
      <p:ext uri="{BB962C8B-B14F-4D97-AF65-F5344CB8AC3E}">
        <p14:creationId xmlns:p14="http://schemas.microsoft.com/office/powerpoint/2010/main" val="3362468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20</a:t>
            </a:fld>
            <a:endParaRPr lang="en-US" altLang="en-US">
              <a:solidFill>
                <a:srgbClr val="545555"/>
              </a:solidFill>
            </a:endParaRPr>
          </a:p>
        </p:txBody>
      </p:sp>
    </p:spTree>
    <p:extLst>
      <p:ext uri="{BB962C8B-B14F-4D97-AF65-F5344CB8AC3E}">
        <p14:creationId xmlns:p14="http://schemas.microsoft.com/office/powerpoint/2010/main" val="3557352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21</a:t>
            </a:fld>
            <a:endParaRPr lang="en-US" altLang="en-US">
              <a:solidFill>
                <a:srgbClr val="545555"/>
              </a:solidFill>
            </a:endParaRPr>
          </a:p>
        </p:txBody>
      </p:sp>
    </p:spTree>
    <p:extLst>
      <p:ext uri="{BB962C8B-B14F-4D97-AF65-F5344CB8AC3E}">
        <p14:creationId xmlns:p14="http://schemas.microsoft.com/office/powerpoint/2010/main" val="243398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22</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23</a:t>
            </a:fld>
            <a:endParaRPr lang="en-US" altLang="en-US">
              <a:solidFill>
                <a:srgbClr val="545555"/>
              </a:solidFill>
            </a:endParaRPr>
          </a:p>
        </p:txBody>
      </p:sp>
    </p:spTree>
    <p:extLst>
      <p:ext uri="{BB962C8B-B14F-4D97-AF65-F5344CB8AC3E}">
        <p14:creationId xmlns:p14="http://schemas.microsoft.com/office/powerpoint/2010/main" val="2584145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D0D6412D-0960-48BC-8F7A-0167E67A1B00}"/>
              </a:ext>
            </a:extLst>
          </p:cNvPr>
          <p:cNvSpPr>
            <a:spLocks noGrp="1"/>
          </p:cNvSpPr>
          <p:nvPr>
            <p:ph type="body" idx="1"/>
          </p:nvPr>
        </p:nvSpPr>
        <p:spPr>
          <a:xfrm>
            <a:off x="701675" y="4267200"/>
            <a:ext cx="5607050"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400" dirty="0">
              <a:latin typeface="Arial" panose="020B0604020202020204" pitchFamily="34" charset="0"/>
              <a:ea typeface="ＭＳ Ｐゴシック" panose="020B0600070205080204" pitchFamily="34" charset="-128"/>
            </a:endParaRPr>
          </a:p>
          <a:p>
            <a:pPr>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24</a:t>
            </a:fld>
            <a:endParaRPr lang="en-US" altLang="en-US">
              <a:solidFill>
                <a:srgbClr val="545555"/>
              </a:solidFill>
            </a:endParaRPr>
          </a:p>
        </p:txBody>
      </p:sp>
      <p:pic>
        <p:nvPicPr>
          <p:cNvPr id="5" name="Picture 4">
            <a:extLst>
              <a:ext uri="{FF2B5EF4-FFF2-40B4-BE49-F238E27FC236}">
                <a16:creationId xmlns:a16="http://schemas.microsoft.com/office/drawing/2014/main" id="{3B30FA79-EE5A-489E-9928-4B3215B94518}"/>
              </a:ext>
            </a:extLst>
          </p:cNvPr>
          <p:cNvPicPr>
            <a:picLocks noChangeAspect="1"/>
          </p:cNvPicPr>
          <p:nvPr/>
        </p:nvPicPr>
        <p:blipFill>
          <a:blip r:embed="rId3"/>
          <a:stretch>
            <a:fillRect/>
          </a:stretch>
        </p:blipFill>
        <p:spPr>
          <a:xfrm>
            <a:off x="1337207" y="4746626"/>
            <a:ext cx="4335985" cy="4000500"/>
          </a:xfrm>
          <a:prstGeom prst="rect">
            <a:avLst/>
          </a:prstGeom>
          <a:ln w="12700">
            <a:solidFill>
              <a:schemeClr val="tx1"/>
            </a:solidFill>
          </a:ln>
        </p:spPr>
      </p:pic>
    </p:spTree>
    <p:extLst>
      <p:ext uri="{BB962C8B-B14F-4D97-AF65-F5344CB8AC3E}">
        <p14:creationId xmlns:p14="http://schemas.microsoft.com/office/powerpoint/2010/main" val="466440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25</a:t>
            </a:fld>
            <a:endParaRPr lang="en-US" altLang="en-US"/>
          </a:p>
        </p:txBody>
      </p:sp>
    </p:spTree>
    <p:extLst>
      <p:ext uri="{BB962C8B-B14F-4D97-AF65-F5344CB8AC3E}">
        <p14:creationId xmlns:p14="http://schemas.microsoft.com/office/powerpoint/2010/main" val="1586014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26</a:t>
            </a:fld>
            <a:endParaRPr lang="en-US" altLang="en-US"/>
          </a:p>
        </p:txBody>
      </p:sp>
    </p:spTree>
    <p:extLst>
      <p:ext uri="{BB962C8B-B14F-4D97-AF65-F5344CB8AC3E}">
        <p14:creationId xmlns:p14="http://schemas.microsoft.com/office/powerpoint/2010/main" val="1875585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27</a:t>
            </a:fld>
            <a:endParaRPr lang="en-US" altLang="en-US"/>
          </a:p>
        </p:txBody>
      </p:sp>
    </p:spTree>
    <p:extLst>
      <p:ext uri="{BB962C8B-B14F-4D97-AF65-F5344CB8AC3E}">
        <p14:creationId xmlns:p14="http://schemas.microsoft.com/office/powerpoint/2010/main" val="2836331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28</a:t>
            </a:fld>
            <a:endParaRPr lang="en-US" altLang="en-US"/>
          </a:p>
        </p:txBody>
      </p:sp>
    </p:spTree>
    <p:extLst>
      <p:ext uri="{BB962C8B-B14F-4D97-AF65-F5344CB8AC3E}">
        <p14:creationId xmlns:p14="http://schemas.microsoft.com/office/powerpoint/2010/main" val="22098664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29</a:t>
            </a:fld>
            <a:endParaRPr lang="en-US" altLang="en-US"/>
          </a:p>
        </p:txBody>
      </p:sp>
    </p:spTree>
    <p:extLst>
      <p:ext uri="{BB962C8B-B14F-4D97-AF65-F5344CB8AC3E}">
        <p14:creationId xmlns:p14="http://schemas.microsoft.com/office/powerpoint/2010/main" val="246454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3</a:t>
            </a:fld>
            <a:endParaRPr lang="en-US" dirty="0"/>
          </a:p>
        </p:txBody>
      </p:sp>
    </p:spTree>
    <p:extLst>
      <p:ext uri="{BB962C8B-B14F-4D97-AF65-F5344CB8AC3E}">
        <p14:creationId xmlns:p14="http://schemas.microsoft.com/office/powerpoint/2010/main" val="2737672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31</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32</a:t>
            </a:fld>
            <a:endParaRPr lang="en-US" altLang="en-US"/>
          </a:p>
        </p:txBody>
      </p:sp>
    </p:spTree>
    <p:extLst>
      <p:ext uri="{BB962C8B-B14F-4D97-AF65-F5344CB8AC3E}">
        <p14:creationId xmlns:p14="http://schemas.microsoft.com/office/powerpoint/2010/main" val="3820991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33</a:t>
            </a:fld>
            <a:endParaRPr lang="en-US" altLang="en-US"/>
          </a:p>
        </p:txBody>
      </p:sp>
    </p:spTree>
    <p:extLst>
      <p:ext uri="{BB962C8B-B14F-4D97-AF65-F5344CB8AC3E}">
        <p14:creationId xmlns:p14="http://schemas.microsoft.com/office/powerpoint/2010/main" val="107639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4</a:t>
            </a:fld>
            <a:endParaRPr lang="en-US" dirty="0"/>
          </a:p>
        </p:txBody>
      </p:sp>
    </p:spTree>
    <p:extLst>
      <p:ext uri="{BB962C8B-B14F-4D97-AF65-F5344CB8AC3E}">
        <p14:creationId xmlns:p14="http://schemas.microsoft.com/office/powerpoint/2010/main" val="605440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dirty="0"/>
          </a:p>
        </p:txBody>
      </p:sp>
    </p:spTree>
    <p:extLst>
      <p:ext uri="{BB962C8B-B14F-4D97-AF65-F5344CB8AC3E}">
        <p14:creationId xmlns:p14="http://schemas.microsoft.com/office/powerpoint/2010/main" val="1300568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Narrow" pitchFamily="34" charset="0"/>
            </a:endParaRPr>
          </a:p>
        </p:txBody>
      </p:sp>
      <p:sp>
        <p:nvSpPr>
          <p:cNvPr id="3" name="Slide Number Placeholder 2"/>
          <p:cNvSpPr>
            <a:spLocks noGrp="1"/>
          </p:cNvSpPr>
          <p:nvPr>
            <p:ph type="sldNum" sz="quarter" idx="10"/>
          </p:nvPr>
        </p:nvSpPr>
        <p:spPr/>
        <p:txBody>
          <a:bodyPr/>
          <a:lstStyle/>
          <a:p>
            <a:fld id="{452140A9-11FD-AB46-B99D-C1331D8D84D1}"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452140A9-11FD-AB46-B99D-C1331D8D84D1}" type="slidenum">
              <a:rPr lang="en-US" smtClean="0"/>
              <a:t>7</a:t>
            </a:fld>
            <a:endParaRPr lang="en-US" dirty="0"/>
          </a:p>
        </p:txBody>
      </p:sp>
    </p:spTree>
    <p:extLst>
      <p:ext uri="{BB962C8B-B14F-4D97-AF65-F5344CB8AC3E}">
        <p14:creationId xmlns:p14="http://schemas.microsoft.com/office/powerpoint/2010/main" val="2855406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8</a:t>
            </a:fld>
            <a:endParaRPr lang="en-US" dirty="0"/>
          </a:p>
        </p:txBody>
      </p:sp>
    </p:spTree>
    <p:extLst>
      <p:ext uri="{BB962C8B-B14F-4D97-AF65-F5344CB8AC3E}">
        <p14:creationId xmlns:p14="http://schemas.microsoft.com/office/powerpoint/2010/main" val="640277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140A9-11FD-AB46-B99D-C1331D8D84D1}" type="slidenum">
              <a:rPr lang="en-US" smtClean="0"/>
              <a:t>9</a:t>
            </a:fld>
            <a:endParaRPr lang="en-US" dirty="0"/>
          </a:p>
        </p:txBody>
      </p:sp>
    </p:spTree>
    <p:extLst>
      <p:ext uri="{BB962C8B-B14F-4D97-AF65-F5344CB8AC3E}">
        <p14:creationId xmlns:p14="http://schemas.microsoft.com/office/powerpoint/2010/main" val="401244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8/12/2020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48483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061701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094419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1" name="Picture 10">
            <a:extLst>
              <a:ext uri="{FF2B5EF4-FFF2-40B4-BE49-F238E27FC236}">
                <a16:creationId xmlns:a16="http://schemas.microsoft.com/office/drawing/2014/main" id="{A822D958-33C3-4AFD-B55E-4B07579DC4B3}"/>
              </a:ext>
            </a:extLst>
          </p:cNvPr>
          <p:cNvPicPr>
            <a:picLocks noChangeAspect="1"/>
          </p:cNvPicPr>
          <p:nvPr userDrawn="1"/>
        </p:nvPicPr>
        <p:blipFill>
          <a:blip r:embed="rId2"/>
          <a:stretch>
            <a:fillRect/>
          </a:stretch>
        </p:blipFill>
        <p:spPr>
          <a:xfrm>
            <a:off x="1783074" y="1904997"/>
            <a:ext cx="5577851" cy="3048006"/>
          </a:xfrm>
          <a:prstGeom prst="rect">
            <a:avLst/>
          </a:prstGeom>
        </p:spPr>
      </p:pic>
    </p:spTree>
    <p:extLst>
      <p:ext uri="{BB962C8B-B14F-4D97-AF65-F5344CB8AC3E}">
        <p14:creationId xmlns:p14="http://schemas.microsoft.com/office/powerpoint/2010/main" val="145477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5112975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4774334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68122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33785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srgbClr val="1B1E2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B1E29">
                  <a:tint val="75000"/>
                </a:srgbClr>
              </a:solidFill>
            </a:endParaRPr>
          </a:p>
        </p:txBody>
      </p:sp>
      <p:sp>
        <p:nvSpPr>
          <p:cNvPr id="6" name="Slide Number Placeholder 5"/>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3220408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solidFill>
                <a:srgbClr val="1B1E29">
                  <a:tint val="75000"/>
                </a:srgbClr>
              </a:solidFill>
            </a:endParaRPr>
          </a:p>
        </p:txBody>
      </p:sp>
      <p:sp>
        <p:nvSpPr>
          <p:cNvPr id="9" name="Footer Placeholder 5"/>
          <p:cNvSpPr>
            <a:spLocks noGrp="1"/>
          </p:cNvSpPr>
          <p:nvPr>
            <p:ph type="ftr" sz="quarter" idx="11"/>
          </p:nvPr>
        </p:nvSpPr>
        <p:spPr>
          <a:xfrm>
            <a:off x="3028950" y="6194307"/>
            <a:ext cx="3086100" cy="365125"/>
          </a:xfrm>
        </p:spPr>
        <p:txBody>
          <a:bodyPr/>
          <a:lstStyle/>
          <a:p>
            <a:endParaRPr lang="en-US" dirty="0">
              <a:solidFill>
                <a:srgbClr val="1B1E29">
                  <a:tint val="75000"/>
                </a:srgbClr>
              </a:solidFill>
            </a:endParaRPr>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5776775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5067035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1B1E29">
                  <a:tint val="75000"/>
                </a:srgbClr>
              </a:solidFill>
            </a:endParaRPr>
          </a:p>
        </p:txBody>
      </p:sp>
      <p:sp>
        <p:nvSpPr>
          <p:cNvPr id="8" name="Footer Placeholder 7"/>
          <p:cNvSpPr>
            <a:spLocks noGrp="1"/>
          </p:cNvSpPr>
          <p:nvPr>
            <p:ph type="ftr" sz="quarter" idx="11"/>
          </p:nvPr>
        </p:nvSpPr>
        <p:spPr/>
        <p:txBody>
          <a:bodyPr/>
          <a:lstStyle/>
          <a:p>
            <a:endParaRPr lang="en-US" dirty="0">
              <a:solidFill>
                <a:srgbClr val="1B1E29">
                  <a:tint val="75000"/>
                </a:srgbClr>
              </a:solidFill>
            </a:endParaRPr>
          </a:p>
        </p:txBody>
      </p:sp>
      <p:sp>
        <p:nvSpPr>
          <p:cNvPr id="9" name="Slide Number Placeholder 8"/>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6764646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1B1E29">
                  <a:tint val="75000"/>
                </a:srgbClr>
              </a:solidFill>
            </a:endParaRPr>
          </a:p>
        </p:txBody>
      </p:sp>
      <p:sp>
        <p:nvSpPr>
          <p:cNvPr id="4" name="Footer Placeholder 3"/>
          <p:cNvSpPr>
            <a:spLocks noGrp="1"/>
          </p:cNvSpPr>
          <p:nvPr>
            <p:ph type="ftr" sz="quarter" idx="11"/>
          </p:nvPr>
        </p:nvSpPr>
        <p:spPr/>
        <p:txBody>
          <a:bodyPr/>
          <a:lstStyle/>
          <a:p>
            <a:endParaRPr lang="en-US" dirty="0">
              <a:solidFill>
                <a:srgbClr val="1B1E29">
                  <a:tint val="75000"/>
                </a:srgbClr>
              </a:solidFill>
            </a:endParaRPr>
          </a:p>
        </p:txBody>
      </p:sp>
      <p:sp>
        <p:nvSpPr>
          <p:cNvPr id="5" name="Slide Number Placeholder 4"/>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369893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1B1E2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1B1E29">
                  <a:tint val="75000"/>
                </a:srgbClr>
              </a:solidFill>
            </a:endParaRPr>
          </a:p>
        </p:txBody>
      </p:sp>
      <p:sp>
        <p:nvSpPr>
          <p:cNvPr id="4" name="Slide Number Placeholder 3"/>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808717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2353967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solidFill>
                <a:srgbClr val="1B1E29">
                  <a:tint val="75000"/>
                </a:srgbClr>
              </a:solidFill>
            </a:endParaRPr>
          </a:p>
        </p:txBody>
      </p:sp>
      <p:sp>
        <p:nvSpPr>
          <p:cNvPr id="6" name="Footer Placeholder 5"/>
          <p:cNvSpPr>
            <a:spLocks noGrp="1"/>
          </p:cNvSpPr>
          <p:nvPr>
            <p:ph type="ftr" sz="quarter" idx="11"/>
          </p:nvPr>
        </p:nvSpPr>
        <p:spPr/>
        <p:txBody>
          <a:bodyPr/>
          <a:lstStyle/>
          <a:p>
            <a:endParaRPr lang="en-US" dirty="0">
              <a:solidFill>
                <a:srgbClr val="1B1E29">
                  <a:tint val="75000"/>
                </a:srgbClr>
              </a:solidFill>
            </a:endParaRPr>
          </a:p>
        </p:txBody>
      </p:sp>
      <p:sp>
        <p:nvSpPr>
          <p:cNvPr id="7" name="Slide Number Placeholder 6"/>
          <p:cNvSpPr>
            <a:spLocks noGrp="1"/>
          </p:cNvSpPr>
          <p:nvPr>
            <p:ph type="sldNum" sz="quarter" idx="12"/>
          </p:nvPr>
        </p:nvSpPr>
        <p:spPr/>
        <p:txBody>
          <a:body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2046646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srgbClr val="1B1E29">
                  <a:tint val="75000"/>
                </a:srgbClr>
              </a:solidFill>
            </a:endParaRPr>
          </a:p>
        </p:txBody>
      </p:sp>
      <p:sp>
        <p:nvSpPr>
          <p:cNvPr id="5" name="Footer Placeholder 4"/>
          <p:cNvSpPr>
            <a:spLocks noGrp="1"/>
          </p:cNvSpPr>
          <p:nvPr>
            <p:ph type="ftr" sz="quarter" idx="11"/>
          </p:nvPr>
        </p:nvSpPr>
        <p:spPr/>
        <p:txBody>
          <a:bodyPr/>
          <a:lstStyle/>
          <a:p>
            <a:endParaRPr lang="en-US" dirty="0">
              <a:solidFill>
                <a:srgbClr val="1B1E29">
                  <a:tint val="75000"/>
                </a:srgbClr>
              </a:solidFill>
            </a:endParaRPr>
          </a:p>
        </p:txBody>
      </p:sp>
      <p:sp>
        <p:nvSpPr>
          <p:cNvPr id="6" name="Slide Number Placeholder 5"/>
          <p:cNvSpPr>
            <a:spLocks noGrp="1"/>
          </p:cNvSpPr>
          <p:nvPr>
            <p:ph type="sldNum" sz="quarter" idx="12"/>
          </p:nvPr>
        </p:nvSpPr>
        <p:spPr/>
        <p:txBody>
          <a:bodyPr/>
          <a:lstStyle/>
          <a:p>
            <a:fld id="{57B668C4-8678-4849-A6CA-2015C3C97D4E}" type="slidenum">
              <a:rPr lang="en-US" smtClean="0">
                <a:solidFill>
                  <a:srgbClr val="1B1E29">
                    <a:tint val="75000"/>
                  </a:srgbClr>
                </a:solidFill>
              </a:rPr>
              <a:pPr/>
              <a:t>‹#›</a:t>
            </a:fld>
            <a:endParaRPr lang="en-US" dirty="0">
              <a:solidFill>
                <a:srgbClr val="1B1E29">
                  <a:tint val="75000"/>
                </a:srgbClr>
              </a:solidFill>
            </a:endParaRPr>
          </a:p>
        </p:txBody>
      </p:sp>
    </p:spTree>
    <p:extLst>
      <p:ext uri="{BB962C8B-B14F-4D97-AF65-F5344CB8AC3E}">
        <p14:creationId xmlns:p14="http://schemas.microsoft.com/office/powerpoint/2010/main" val="4228063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76066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569779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9477228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114978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6439446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2365551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11135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1615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3586870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924857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318955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747031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1649912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20993772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426400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6"/>
          <p:cNvSpPr>
            <a:spLocks noGrp="1"/>
          </p:cNvSpPr>
          <p:nvPr>
            <p:ph type="title" hasCustomPrompt="1"/>
          </p:nvPr>
        </p:nvSpPr>
        <p:spPr/>
        <p:txBody>
          <a:bodyPr/>
          <a:lstStyle>
            <a:lvl1pPr>
              <a:defRPr/>
            </a:lvl1pPr>
          </a:lstStyle>
          <a:p>
            <a:r>
              <a:rPr lang="en-US" dirty="0"/>
              <a:t>SBA Disaster Assistance</a:t>
            </a:r>
          </a:p>
        </p:txBody>
      </p:sp>
    </p:spTree>
    <p:extLst>
      <p:ext uri="{BB962C8B-B14F-4D97-AF65-F5344CB8AC3E}">
        <p14:creationId xmlns:p14="http://schemas.microsoft.com/office/powerpoint/2010/main" val="17170235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SBA Disaster Assistance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fld id="{504281D5-3616-403A-A821-05ED70E516A5}" type="slidenum">
              <a:rPr lang="en-US"/>
              <a:pPr>
                <a:defRPr/>
              </a:pPr>
              <a:t>‹#›</a:t>
            </a:fld>
            <a:endParaRPr lang="en-US" dirty="0"/>
          </a:p>
        </p:txBody>
      </p:sp>
    </p:spTree>
    <p:extLst>
      <p:ext uri="{BB962C8B-B14F-4D97-AF65-F5344CB8AC3E}">
        <p14:creationId xmlns:p14="http://schemas.microsoft.com/office/powerpoint/2010/main" val="17777629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lgn="ctr" fontAlgn="auto">
              <a:spcBef>
                <a:spcPts val="0"/>
              </a:spcBef>
              <a:spcAft>
                <a:spcPts val="0"/>
              </a:spcAft>
              <a:defRPr>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109" charset="0"/>
                <a:ea typeface="ＭＳ Ｐゴシック" pitchFamily="-109" charset="-128"/>
                <a:cs typeface="+mn-cs"/>
              </a:defRPr>
            </a:lvl1pPr>
          </a:lstStyle>
          <a:p>
            <a:pPr>
              <a:defRPr/>
            </a:pPr>
            <a:fld id="{4CEBB5CC-8165-495C-8A16-BCDE7DD34A4E}" type="slidenum">
              <a:rPr lang="en-US"/>
              <a:pPr>
                <a:defRPr/>
              </a:pPr>
              <a:t>‹#›</a:t>
            </a:fld>
            <a:endParaRPr lang="en-US" dirty="0"/>
          </a:p>
        </p:txBody>
      </p:sp>
    </p:spTree>
    <p:extLst>
      <p:ext uri="{BB962C8B-B14F-4D97-AF65-F5344CB8AC3E}">
        <p14:creationId xmlns:p14="http://schemas.microsoft.com/office/powerpoint/2010/main" val="37811200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851808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5907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2.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6.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8/12/2020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 id="2147484094" r:id="rId18"/>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solidFill>
                  <a:srgbClr val="1B1E29">
                    <a:tint val="75000"/>
                  </a:srgbClr>
                </a:solidFill>
              </a:rPr>
              <a:pPr/>
              <a:t>‹#›</a:t>
            </a:fld>
            <a:endParaRPr lang="en-US" dirty="0">
              <a:solidFill>
                <a:srgbClr val="1B1E29">
                  <a:tint val="75000"/>
                </a:srgbClr>
              </a:solidFill>
            </a:endParaRPr>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solidFill>
                <a:srgbClr val="1B1E29">
                  <a:tint val="75000"/>
                </a:srgbClr>
              </a:solidFill>
            </a:endParaRPr>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solidFill>
                <a:srgbClr val="1B1E29">
                  <a:tint val="75000"/>
                </a:srgbClr>
              </a:solidFill>
            </a:endParaRPr>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32" name="Picture 3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89659410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4" name="Date Placeholder 3"/>
          <p:cNvSpPr>
            <a:spLocks noGrp="1"/>
          </p:cNvSpPr>
          <p:nvPr>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289536297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 id="2147484113" r:id="rId18"/>
    <p:sldLayoutId id="2147484114" r:id="rId19"/>
    <p:sldLayoutId id="2147484115" r:id="rId20"/>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hyperlink" Target="https://disasterloan.sba.gov/ela/Declarations/Index" TargetMode="External"/><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26.xml"/><Relationship Id="rId1" Type="http://schemas.openxmlformats.org/officeDocument/2006/relationships/slideLayout" Target="../slideLayouts/slideLayout34.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85.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sba.gov/local-assistance" TargetMode="External"/><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hyperlink" Target="http://www.sba.gov/disaster"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hyperlink" Target="mailto:disastercustomerservice@sba.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disasterloan.sba.gov/ela" TargetMode="Externa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8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8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8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B74D5-4667-4269-AEA8-E1961CA7C82B}"/>
              </a:ext>
            </a:extLst>
          </p:cNvPr>
          <p:cNvSpPr txBox="1"/>
          <p:nvPr/>
        </p:nvSpPr>
        <p:spPr>
          <a:xfrm>
            <a:off x="1257300" y="457200"/>
            <a:ext cx="6629400" cy="1200329"/>
          </a:xfrm>
          <a:prstGeom prst="rect">
            <a:avLst/>
          </a:prstGeom>
          <a:noFill/>
        </p:spPr>
        <p:txBody>
          <a:bodyPr wrap="square" rtlCol="0">
            <a:spAutoFit/>
          </a:bodyPr>
          <a:lstStyle/>
          <a:p>
            <a:pPr algn="ctr"/>
            <a:r>
              <a:rPr lang="en-US" sz="2400" b="1" dirty="0">
                <a:solidFill>
                  <a:schemeClr val="bg1"/>
                </a:solidFill>
              </a:rPr>
              <a:t>SBA Disaster Assistance Loans Due To Losses From The Civil Unrest In Minnesota</a:t>
            </a:r>
          </a:p>
          <a:p>
            <a:pPr algn="ctr"/>
            <a:r>
              <a:rPr lang="en-US" sz="2400" b="1" dirty="0">
                <a:solidFill>
                  <a:schemeClr val="bg1"/>
                </a:solidFill>
              </a:rPr>
              <a:t>August 12, 2020</a:t>
            </a:r>
          </a:p>
        </p:txBody>
      </p:sp>
    </p:spTree>
    <p:extLst>
      <p:ext uri="{BB962C8B-B14F-4D97-AF65-F5344CB8AC3E}">
        <p14:creationId xmlns:p14="http://schemas.microsoft.com/office/powerpoint/2010/main" val="148944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228600" y="1616075"/>
            <a:ext cx="8610600" cy="4724400"/>
          </a:xfrm>
        </p:spPr>
        <p:txBody>
          <a:bodyPr>
            <a:normAutofit/>
          </a:bodyPr>
          <a:lstStyle/>
          <a:p>
            <a:pPr marL="0" indent="0">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targeted in the declaration</a:t>
            </a:r>
          </a:p>
          <a:p>
            <a:pPr>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the industry that are likely to be harmed by losses in their community</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10</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996203"/>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Loans</a:t>
            </a:r>
          </a:p>
          <a:p>
            <a:pPr>
              <a:defRPr/>
            </a:pPr>
            <a:r>
              <a:rPr lang="en-US" sz="3200" b="1" dirty="0">
                <a:solidFill>
                  <a:schemeClr val="tx1"/>
                </a:solidFill>
                <a:latin typeface="Source Sans Pro" panose="020B0503030403020204" pitchFamily="34" charset="0"/>
                <a:ea typeface="Source Sans Pro" panose="020B0503030403020204" pitchFamily="34" charset="0"/>
              </a:rPr>
              <a:t> </a:t>
            </a:r>
            <a:r>
              <a:rPr lang="en-US" altLang="en-US" sz="3200" b="1" dirty="0">
                <a:solidFill>
                  <a:srgbClr val="000000"/>
                </a:solidFill>
                <a:latin typeface="Source Sans Pro" panose="020B0503030403020204" pitchFamily="34" charset="0"/>
                <a:ea typeface="Source Sans Pro" panose="020B0503030403020204" pitchFamily="34" charset="0"/>
              </a:rPr>
              <a:t>What businesses are eligible to apply?</a:t>
            </a:r>
          </a:p>
          <a:p>
            <a:pPr>
              <a:defRPr/>
            </a:pP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
        <p:nvSpPr>
          <p:cNvPr id="9" name="Footer Placeholder 2">
            <a:extLst>
              <a:ext uri="{FF2B5EF4-FFF2-40B4-BE49-F238E27FC236}">
                <a16:creationId xmlns:a16="http://schemas.microsoft.com/office/drawing/2014/main" id="{63B4EB73-0A92-497A-8317-CF8E25193B83}"/>
              </a:ext>
            </a:extLst>
          </p:cNvPr>
          <p:cNvSpPr>
            <a:spLocks noGrp="1"/>
          </p:cNvSpPr>
          <p:nvPr>
            <p:ph type="ftr" sz="quarter" idx="11"/>
          </p:nvPr>
        </p:nvSpPr>
        <p:spPr>
          <a:xfrm>
            <a:off x="2552700" y="6340475"/>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87551566-6F2F-4484-9211-E0F3C068BC1B}"/>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105400" y="5778500"/>
            <a:ext cx="3657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altLang="en-US" sz="2000" b="1"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31747" name="Rectangle 5"/>
          <p:cNvSpPr>
            <a:spLocks noChangeArrowheads="1"/>
          </p:cNvSpPr>
          <p:nvPr/>
        </p:nvSpPr>
        <p:spPr bwMode="auto">
          <a:xfrm>
            <a:off x="381000" y="1401597"/>
            <a:ext cx="8077200" cy="473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Small businesses in a </a:t>
            </a: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hlinkClick r:id="rId3">
                  <a:extLst>
                    <a:ext uri="{A12FA001-AC4F-418D-AE19-62706E023703}">
                      <ahyp:hlinkClr xmlns:ahyp="http://schemas.microsoft.com/office/drawing/2018/hyperlinkcolor" val="tx"/>
                    </a:ext>
                  </a:extLst>
                </a:hlinkClick>
              </a:rPr>
              <a:t>declared disaster area </a:t>
            </a: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 that have suffered substantial economic injury, may be eligible for an EIDL, even if they do not have any physical damage.</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Substantial economic injury means the business is unable to meet its obligations and to pay its ordinary and necessary operating expenses.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EIDLs provide the necessary working capital to help small businesses until normal operations resume.</a:t>
            </a:r>
            <a:br>
              <a:rPr kumimoji="0" lang="en-US" sz="2400" i="0" u="none" strike="noStrike" kern="1200" cap="none" spc="0" normalizeH="0" baseline="0" noProof="0" dirty="0">
                <a:ln>
                  <a:noFill/>
                </a:ln>
                <a:effectLst/>
                <a:uLnTx/>
                <a:uFillTx/>
                <a:cs typeface="+mn-cs"/>
              </a:rPr>
            </a:br>
            <a:br>
              <a:rPr kumimoji="0" lang="en-US" sz="2400" i="0" u="none" strike="noStrike" kern="1200" cap="none" spc="0" normalizeH="0" baseline="0" noProof="0" dirty="0">
                <a:ln>
                  <a:noFill/>
                </a:ln>
                <a:effectLst/>
                <a:uLnTx/>
                <a:uFillTx/>
                <a:cs typeface="+mn-cs"/>
              </a:rPr>
            </a:br>
            <a:br>
              <a:rPr kumimoji="0" lang="en-US" sz="2400" i="0" u="none" strike="noStrike" kern="1200" cap="none" spc="0" normalizeH="0" baseline="0" noProof="0" dirty="0">
                <a:ln>
                  <a:noFill/>
                </a:ln>
                <a:effectLst/>
                <a:uLnTx/>
                <a:uFillTx/>
                <a:cs typeface="+mn-cs"/>
              </a:rPr>
            </a:br>
            <a:endParaRPr kumimoji="0" lang="en-US" altLang="en-US" sz="2800" i="0" u="none" strike="noStrike" kern="1200" cap="none" spc="0" normalizeH="0" baseline="0" noProof="0" dirty="0">
              <a:ln>
                <a:noFill/>
              </a:ln>
              <a:effectLst/>
              <a:uLnTx/>
              <a:uFillTx/>
              <a:latin typeface="Times New Roman" pitchFamily="18" charset="0"/>
              <a:cs typeface="+mn-cs"/>
            </a:endParaRPr>
          </a:p>
        </p:txBody>
      </p:sp>
      <p:sp>
        <p:nvSpPr>
          <p:cNvPr id="10" name="Title 1"/>
          <p:cNvSpPr>
            <a:spLocks noGrp="1"/>
          </p:cNvSpPr>
          <p:nvPr>
            <p:ph type="title"/>
          </p:nvPr>
        </p:nvSpPr>
        <p:spPr>
          <a:xfrm>
            <a:off x="247650" y="290408"/>
            <a:ext cx="8648700" cy="590549"/>
          </a:xfrm>
        </p:spPr>
        <p:txBody>
          <a:bodyPr>
            <a:normAutofit fontScale="90000"/>
          </a:bodyPr>
          <a:lstStyle/>
          <a:p>
            <a:pPr>
              <a:spcBef>
                <a:spcPts val="864"/>
              </a:spcBef>
              <a:defRPr/>
            </a:pPr>
            <a:r>
              <a:rPr lang="en-US" altLang="en-US" sz="3800" dirty="0">
                <a:solidFill>
                  <a:schemeClr val="tx1"/>
                </a:solidFill>
                <a:latin typeface="Source Sans Pro" panose="020B0503030403020204" pitchFamily="34" charset="0"/>
              </a:rPr>
              <a:t>SBA Economic Injury Disaster Loans (EIDLs) </a:t>
            </a:r>
            <a:br>
              <a:rPr lang="en-US" altLang="en-US" sz="3800" dirty="0">
                <a:solidFill>
                  <a:schemeClr val="tx1"/>
                </a:solidFill>
                <a:latin typeface="Source Sans Pro" panose="020B0503030403020204" pitchFamily="34" charset="0"/>
              </a:rPr>
            </a:br>
            <a:r>
              <a:rPr lang="en-US" altLang="en-US" sz="3800" dirty="0">
                <a:solidFill>
                  <a:schemeClr val="tx1"/>
                </a:solidFill>
                <a:latin typeface="Source Sans Pro" panose="020B0503030403020204" pitchFamily="34" charset="0"/>
              </a:rPr>
              <a:t>The Basics</a:t>
            </a:r>
            <a:br>
              <a:rPr lang="en-US" dirty="0">
                <a:solidFill>
                  <a:schemeClr val="tx1"/>
                </a:solidFill>
                <a:latin typeface="+mn-lt"/>
              </a:rPr>
            </a:br>
            <a:endParaRPr lang="en-US" dirty="0">
              <a:solidFill>
                <a:schemeClr val="tx1"/>
              </a:solidFill>
              <a:latin typeface="+mn-lt"/>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4281D5-3616-403A-A821-05ED70E516A5}" type="slidenum">
              <a:rPr kumimoji="0" lang="en-US" sz="900" b="0" i="0" u="none" strike="noStrike" kern="1200" cap="none" spc="0" normalizeH="0" baseline="0" noProof="0" smtClean="0">
                <a:ln>
                  <a:noFill/>
                </a:ln>
                <a:solidFill>
                  <a:srgbClr val="1B1E29">
                    <a:tint val="75000"/>
                  </a:srgbClr>
                </a:solidFill>
                <a:effectLst/>
                <a:uLnTx/>
                <a:uFillTx/>
                <a:latin typeface="Calibri" pitchFamily="-109" charset="0"/>
                <a:ea typeface="ＭＳ Ｐゴシック" pitchFamily="-109"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B1E29">
                  <a:tint val="75000"/>
                </a:srgbClr>
              </a:solidFill>
              <a:effectLst/>
              <a:uLnTx/>
              <a:uFillTx/>
              <a:latin typeface="Calibri" pitchFamily="-109" charset="0"/>
              <a:ea typeface="ＭＳ Ｐゴシック" pitchFamily="-109" charset="-128"/>
              <a:cs typeface="+mn-cs"/>
            </a:endParaRPr>
          </a:p>
        </p:txBody>
      </p:sp>
      <p:sp>
        <p:nvSpPr>
          <p:cNvPr id="6" name="Footer Placeholder 2">
            <a:extLst>
              <a:ext uri="{FF2B5EF4-FFF2-40B4-BE49-F238E27FC236}">
                <a16:creationId xmlns:a16="http://schemas.microsoft.com/office/drawing/2014/main" id="{CC5AABF5-0A22-4BD2-A9CC-E50B680D390C}"/>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C1530A19-8C0B-4EA6-A85B-50A73175C7D4}"/>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63070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8AD2-0EE7-4123-9ECA-B060D45D732F}"/>
              </a:ext>
            </a:extLst>
          </p:cNvPr>
          <p:cNvSpPr>
            <a:spLocks noGrp="1"/>
          </p:cNvSpPr>
          <p:nvPr>
            <p:ph type="title"/>
          </p:nvPr>
        </p:nvSpPr>
        <p:spPr/>
        <p:txBody>
          <a:bodyPr/>
          <a:lstStyle/>
          <a:p>
            <a:r>
              <a:rPr lang="en-US" sz="2800" dirty="0">
                <a:solidFill>
                  <a:schemeClr val="tx1"/>
                </a:solidFill>
                <a:latin typeface="Source Sans Pro" panose="020B0503030403020204" pitchFamily="34" charset="0"/>
                <a:ea typeface="Source Sans Pro" panose="020B0503030403020204" pitchFamily="34" charset="0"/>
              </a:rPr>
              <a:t>SBA’s Economic Injury Disaster Loans</a:t>
            </a:r>
            <a:br>
              <a:rPr lang="en-US" sz="2800" dirty="0">
                <a:solidFill>
                  <a:schemeClr val="tx1"/>
                </a:solidFill>
                <a:latin typeface="Source Sans Pro" panose="020B0503030403020204" pitchFamily="34" charset="0"/>
                <a:ea typeface="Source Sans Pro" panose="020B0503030403020204" pitchFamily="34" charset="0"/>
              </a:rPr>
            </a:br>
            <a:r>
              <a:rPr lang="en-US" sz="2800" dirty="0">
                <a:solidFill>
                  <a:srgbClr val="000000"/>
                </a:solidFill>
              </a:rPr>
              <a:t>These low-interest loans can:</a:t>
            </a:r>
            <a:endParaRPr lang="en-US" dirty="0">
              <a:solidFill>
                <a:srgbClr val="000000"/>
              </a:solidFill>
            </a:endParaRPr>
          </a:p>
        </p:txBody>
      </p:sp>
      <p:sp>
        <p:nvSpPr>
          <p:cNvPr id="3" name="Content Placeholder 2">
            <a:extLst>
              <a:ext uri="{FF2B5EF4-FFF2-40B4-BE49-F238E27FC236}">
                <a16:creationId xmlns:a16="http://schemas.microsoft.com/office/drawing/2014/main" id="{9F6D5399-5FF9-4CB6-9E6B-999BD66298FB}"/>
              </a:ext>
            </a:extLst>
          </p:cNvPr>
          <p:cNvSpPr>
            <a:spLocks noGrp="1"/>
          </p:cNvSpPr>
          <p:nvPr>
            <p:ph idx="1"/>
          </p:nvPr>
        </p:nvSpPr>
        <p:spPr>
          <a:xfrm>
            <a:off x="487944" y="1527064"/>
            <a:ext cx="8503655" cy="4446510"/>
          </a:xfrm>
        </p:spPr>
        <p:txBody>
          <a:bodyPr>
            <a:noAutofit/>
          </a:bodyPr>
          <a:lstStyle/>
          <a:p>
            <a:r>
              <a:rPr lang="en-US" sz="2800" dirty="0"/>
              <a:t>Help meet working capital needs caused by the declared disaster</a:t>
            </a:r>
            <a:br>
              <a:rPr lang="en-US" sz="1400" dirty="0"/>
            </a:br>
            <a:endParaRPr lang="en-US" sz="1400" dirty="0"/>
          </a:p>
          <a:p>
            <a:r>
              <a:rPr lang="en-US" sz="2800" dirty="0"/>
              <a:t>Help pay financial obligations and operating expenses which could have been paid had the disaster not occurred, i.e.,</a:t>
            </a:r>
            <a:br>
              <a:rPr lang="en-US" sz="2800" dirty="0"/>
            </a:br>
            <a:endParaRPr lang="en-US" sz="2800" dirty="0"/>
          </a:p>
          <a:p>
            <a:pPr lvl="1"/>
            <a:r>
              <a:rPr lang="en-US" sz="2800" dirty="0"/>
              <a:t>Fixed debt payments, payroll, accounts payable, etc.</a:t>
            </a:r>
          </a:p>
          <a:p>
            <a:pPr lvl="1"/>
            <a:r>
              <a:rPr lang="en-US" sz="2800" dirty="0"/>
              <a:t>Extraordinary expenses caused by the disaster</a:t>
            </a:r>
            <a:br>
              <a:rPr lang="en-US" sz="1400" dirty="0"/>
            </a:br>
            <a:endParaRPr lang="en-US" sz="1400" dirty="0"/>
          </a:p>
          <a:p>
            <a:r>
              <a:rPr lang="en-US" sz="2800" dirty="0"/>
              <a:t>EIDLs do not replace lost revenue, lost profits or fund expansion</a:t>
            </a:r>
          </a:p>
        </p:txBody>
      </p:sp>
      <p:sp>
        <p:nvSpPr>
          <p:cNvPr id="5" name="Slide Number Placeholder 4">
            <a:extLst>
              <a:ext uri="{FF2B5EF4-FFF2-40B4-BE49-F238E27FC236}">
                <a16:creationId xmlns:a16="http://schemas.microsoft.com/office/drawing/2014/main" id="{2D2169E4-2C1E-4882-B65D-D7E4788BD0A5}"/>
              </a:ext>
            </a:extLst>
          </p:cNvPr>
          <p:cNvSpPr>
            <a:spLocks noGrp="1"/>
          </p:cNvSpPr>
          <p:nvPr>
            <p:ph type="sldNum" sz="quarter" idx="12"/>
          </p:nvPr>
        </p:nvSpPr>
        <p:spPr/>
        <p:txBody>
          <a:bodyPr/>
          <a:lstStyle/>
          <a:p>
            <a:fld id="{71A14D94-EA6D-4964-92BE-3D7D358FD7CC}" type="slidenum">
              <a:rPr lang="en-US" altLang="en-US" smtClean="0"/>
              <a:pPr/>
              <a:t>12</a:t>
            </a:fld>
            <a:endParaRPr lang="en-US" altLang="en-US"/>
          </a:p>
        </p:txBody>
      </p:sp>
      <p:sp>
        <p:nvSpPr>
          <p:cNvPr id="6" name="Footer Placeholder 2">
            <a:extLst>
              <a:ext uri="{FF2B5EF4-FFF2-40B4-BE49-F238E27FC236}">
                <a16:creationId xmlns:a16="http://schemas.microsoft.com/office/drawing/2014/main" id="{37EDA882-F46D-4981-8090-848DD1C0F4A8}"/>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4" name="TextBox 3">
            <a:extLst>
              <a:ext uri="{FF2B5EF4-FFF2-40B4-BE49-F238E27FC236}">
                <a16:creationId xmlns:a16="http://schemas.microsoft.com/office/drawing/2014/main" id="{950AF872-6661-4DED-9EB4-D44E3143F747}"/>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58682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333375" y="1251472"/>
            <a:ext cx="8134350" cy="5386090"/>
          </a:xfrm>
          <a:prstGeom prst="rect">
            <a:avLst/>
          </a:prstGeom>
        </p:spPr>
        <p:txBody>
          <a:bodyPr wrap="square">
            <a:spAutoFit/>
          </a:bodyPr>
          <a:lstStyle/>
          <a:p>
            <a:r>
              <a:rPr lang="en-US" altLang="en-US" sz="2400"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endParaRPr lang="en-US" altLang="en-US" sz="1400" dirty="0">
              <a:solidFill>
                <a:schemeClr val="tx1"/>
              </a:solidFill>
              <a:latin typeface="Source Sans Pro" panose="020B0503030403020204" pitchFamily="34" charset="0"/>
              <a:ea typeface="Source Sans Pro" panose="020B0503030403020204" pitchFamily="34" charset="0"/>
            </a:endParaRPr>
          </a:p>
          <a:p>
            <a:endParaRPr lang="en-US" altLang="en-US" sz="1400" dirty="0">
              <a:solidFill>
                <a:schemeClr val="tx1"/>
              </a:solidFill>
              <a:latin typeface="Source Sans Pro" panose="020B0503030403020204" pitchFamily="34" charset="0"/>
              <a:ea typeface="Source Sans Pro" panose="020B0503030403020204" pitchFamily="34" charset="0"/>
            </a:endParaRPr>
          </a:p>
          <a:p>
            <a:r>
              <a:rPr lang="en-US" altLang="en-US" sz="2400" dirty="0">
                <a:solidFill>
                  <a:schemeClr val="tx1"/>
                </a:solidFill>
                <a:latin typeface="Source Sans Pro" panose="020B0503030403020204" pitchFamily="34" charset="0"/>
                <a:ea typeface="Source Sans Pro" panose="020B0503030403020204" pitchFamily="34" charset="0"/>
              </a:rPr>
              <a:t>Applicants </a:t>
            </a:r>
            <a:r>
              <a:rPr lang="en-US" altLang="en-US" sz="2400"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sz="2400" dirty="0">
                <a:solidFill>
                  <a:schemeClr val="tx1"/>
                </a:solidFill>
                <a:latin typeface="Source Sans Pro" panose="020B0503030403020204" pitchFamily="34" charset="0"/>
                <a:ea typeface="Source Sans Pro" panose="020B0503030403020204" pitchFamily="34" charset="0"/>
              </a:rPr>
              <a:t>go through a bank to apply.  Instead apply directly to SBA’s Disaster Assistance Program at: </a:t>
            </a:r>
            <a:r>
              <a:rPr lang="en-US" sz="2400" u="sng" dirty="0">
                <a:latin typeface="Source Sans Pro" panose="020B0503030403020204" pitchFamily="34" charset="0"/>
                <a:ea typeface="Source Sans Pro" panose="020B0503030403020204" pitchFamily="34" charset="0"/>
                <a:hlinkClick r:id="rId3"/>
              </a:rPr>
              <a:t>DisasterLoan.sba.gov</a:t>
            </a:r>
            <a:endParaRPr lang="en-US" altLang="en-US" sz="2400" dirty="0">
              <a:solidFill>
                <a:schemeClr val="tx1"/>
              </a:solidFill>
              <a:latin typeface="Source Sans Pro" panose="020B0503030403020204" pitchFamily="34" charset="0"/>
              <a:ea typeface="Source Sans Pro" panose="020B0503030403020204" pitchFamily="34" charset="0"/>
            </a:endParaRPr>
          </a:p>
          <a:p>
            <a:endParaRPr lang="en-US" altLang="en-US" sz="1400" dirty="0">
              <a:solidFill>
                <a:schemeClr val="tx1"/>
              </a:solidFill>
              <a:latin typeface="Source Sans Pro" panose="020B0503030403020204" pitchFamily="34" charset="0"/>
              <a:ea typeface="Source Sans Pro" panose="020B0503030403020204" pitchFamily="34" charset="0"/>
            </a:endParaRPr>
          </a:p>
          <a:p>
            <a:r>
              <a:rPr lang="en-US" altLang="en-US" sz="2400" dirty="0">
                <a:solidFill>
                  <a:schemeClr val="tx1"/>
                </a:solidFill>
                <a:latin typeface="Source Sans Pro" panose="020B0503030403020204" pitchFamily="34" charset="0"/>
                <a:ea typeface="Source Sans Pro" panose="020B0503030403020204" pitchFamily="34" charset="0"/>
              </a:rPr>
              <a:t>There is no cost to apply.</a:t>
            </a:r>
          </a:p>
          <a:p>
            <a:endParaRPr lang="en-US" altLang="en-US" sz="1400" dirty="0">
              <a:solidFill>
                <a:schemeClr val="tx1"/>
              </a:solidFill>
              <a:latin typeface="Source Sans Pro" panose="020B0503030403020204" pitchFamily="34" charset="0"/>
              <a:ea typeface="Source Sans Pro" panose="020B0503030403020204" pitchFamily="34" charset="0"/>
            </a:endParaRPr>
          </a:p>
          <a:p>
            <a:r>
              <a:rPr lang="en-US" altLang="en-US" sz="2400" dirty="0">
                <a:solidFill>
                  <a:schemeClr val="tx1"/>
                </a:solidFill>
                <a:latin typeface="Source Sans Pro" panose="020B0503030403020204" pitchFamily="34" charset="0"/>
                <a:ea typeface="Source Sans Pro" panose="020B0503030403020204" pitchFamily="34" charset="0"/>
              </a:rPr>
              <a:t>There is no obligation to take the loan if offered.</a:t>
            </a:r>
          </a:p>
          <a:p>
            <a:endParaRPr lang="en-US" altLang="en-US" sz="1400" dirty="0">
              <a:solidFill>
                <a:schemeClr val="tx1"/>
              </a:solidFill>
              <a:latin typeface="Source Sans Pro" panose="020B0503030403020204" pitchFamily="34" charset="0"/>
              <a:ea typeface="Source Sans Pro" panose="020B0503030403020204" pitchFamily="34" charset="0"/>
            </a:endParaRPr>
          </a:p>
          <a:p>
            <a:r>
              <a:rPr lang="en-US" altLang="en-US" sz="2400" dirty="0">
                <a:solidFill>
                  <a:schemeClr val="tx1"/>
                </a:solidFill>
                <a:latin typeface="Source Sans Pro" panose="020B0503030403020204" pitchFamily="34" charset="0"/>
                <a:ea typeface="Source Sans Pro" panose="020B0503030403020204" pitchFamily="34" charset="0"/>
              </a:rPr>
              <a:t>The maximum unsecured loan amount is $25,000.</a:t>
            </a:r>
          </a:p>
          <a:p>
            <a:endParaRPr lang="en-US" sz="1400" dirty="0">
              <a:solidFill>
                <a:schemeClr val="tx1"/>
              </a:solidFill>
              <a:latin typeface="Source Sans Pro" panose="020B0503030403020204" pitchFamily="34" charset="0"/>
              <a:ea typeface="Source Sans Pro" panose="020B0503030403020204" pitchFamily="34" charset="0"/>
            </a:endParaRPr>
          </a:p>
          <a:p>
            <a:r>
              <a:rPr lang="en-US" sz="2400"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 loan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319805" y="505953"/>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7" name="Footer Placeholder 2">
            <a:extLst>
              <a:ext uri="{FF2B5EF4-FFF2-40B4-BE49-F238E27FC236}">
                <a16:creationId xmlns:a16="http://schemas.microsoft.com/office/drawing/2014/main" id="{F14BA51D-6D64-467F-AA98-B55180EFAA23}"/>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DF503648-C15A-4EEB-A224-4BED7F843FC6}"/>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319270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297973" y="313704"/>
            <a:ext cx="7162800" cy="762000"/>
          </a:xfrm>
        </p:spPr>
        <p:txBody>
          <a:bodyPr anchor="b">
            <a:normAutofit fontScale="90000"/>
          </a:bodyPr>
          <a:lstStyle/>
          <a:p>
            <a:pPr algn="l"/>
            <a:b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3200" dirty="0">
                <a:solidFill>
                  <a:schemeClr val="tx1"/>
                </a:solidFill>
                <a:latin typeface="Source Sans Pro" panose="020B0503030403020204" pitchFamily="34" charset="0"/>
                <a:ea typeface="Source Sans Pro" panose="020B0503030403020204" pitchFamily="34" charset="0"/>
              </a:rPr>
              <a:t>SBA’s Economic Injury Disaster Loans</a:t>
            </a:r>
            <a:br>
              <a:rPr lang="en-US" sz="3200" dirty="0">
                <a:solidFill>
                  <a:schemeClr val="tx1"/>
                </a:solidFill>
                <a:latin typeface="Source Sans Pro" panose="020B0503030403020204" pitchFamily="34" charset="0"/>
                <a:ea typeface="Source Sans Pro" panose="020B0503030403020204" pitchFamily="34" charset="0"/>
              </a:rPr>
            </a:br>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14</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26124" y="2198946"/>
            <a:ext cx="8458200"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a:t>
            </a:r>
          </a:p>
          <a:p>
            <a:pPr marL="346075">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for the applicant, principals and affiliates.</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lnSpc>
                <a:spcPct val="125000"/>
              </a:lnSpc>
              <a:spcBef>
                <a:spcPct val="2000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453244" y="383672"/>
            <a:ext cx="2392783" cy="310667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14</a:t>
            </a:fld>
            <a:endParaRPr lang="en-US" altLang="en-US" dirty="0"/>
          </a:p>
        </p:txBody>
      </p:sp>
      <p:sp>
        <p:nvSpPr>
          <p:cNvPr id="9" name="Footer Placeholder 2">
            <a:extLst>
              <a:ext uri="{FF2B5EF4-FFF2-40B4-BE49-F238E27FC236}">
                <a16:creationId xmlns:a16="http://schemas.microsoft.com/office/drawing/2014/main" id="{2DE8528F-2631-40FA-BBE4-3289F5E2A04C}"/>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E6004A15-7081-4AD3-93E6-83B1F7E9F29D}"/>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15</a:t>
            </a:fld>
            <a:endParaRPr lang="en-US" altLang="en-US" sz="1600">
              <a:solidFill>
                <a:schemeClr val="bg1"/>
              </a:solidFill>
              <a:latin typeface="Arial Narrow" panose="020B060602020203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15</a:t>
            </a:fld>
            <a:endParaRPr lang="en-US" altLang="en-US" dirty="0"/>
          </a:p>
        </p:txBody>
      </p:sp>
      <p:pic>
        <p:nvPicPr>
          <p:cNvPr id="3" name="Picture 2">
            <a:extLst>
              <a:ext uri="{FF2B5EF4-FFF2-40B4-BE49-F238E27FC236}">
                <a16:creationId xmlns:a16="http://schemas.microsoft.com/office/drawing/2014/main" id="{3A9894FD-8223-467B-A1CD-9EBEAED32B62}"/>
              </a:ext>
            </a:extLst>
          </p:cNvPr>
          <p:cNvPicPr>
            <a:picLocks noChangeAspect="1"/>
          </p:cNvPicPr>
          <p:nvPr/>
        </p:nvPicPr>
        <p:blipFill rotWithShape="1">
          <a:blip r:embed="rId3"/>
          <a:srcRect b="58222"/>
          <a:stretch/>
        </p:blipFill>
        <p:spPr>
          <a:xfrm>
            <a:off x="1524000" y="1068355"/>
            <a:ext cx="6380760" cy="3119736"/>
          </a:xfrm>
          <a:prstGeom prst="rect">
            <a:avLst/>
          </a:prstGeom>
          <a:ln w="19050">
            <a:solidFill>
              <a:schemeClr val="tx1"/>
            </a:solidFill>
          </a:ln>
        </p:spPr>
      </p:pic>
      <p:sp>
        <p:nvSpPr>
          <p:cNvPr id="11" name="Footer Placeholder 2">
            <a:extLst>
              <a:ext uri="{FF2B5EF4-FFF2-40B4-BE49-F238E27FC236}">
                <a16:creationId xmlns:a16="http://schemas.microsoft.com/office/drawing/2014/main" id="{069F4E48-A925-4E11-A7E0-B4658D156D3F}"/>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pic>
        <p:nvPicPr>
          <p:cNvPr id="12" name="Picture 11">
            <a:extLst>
              <a:ext uri="{FF2B5EF4-FFF2-40B4-BE49-F238E27FC236}">
                <a16:creationId xmlns:a16="http://schemas.microsoft.com/office/drawing/2014/main" id="{E0832DFE-F6BD-4E6D-83BB-DF1ABE4DDB9B}"/>
              </a:ext>
            </a:extLst>
          </p:cNvPr>
          <p:cNvPicPr>
            <a:picLocks noChangeAspect="1"/>
          </p:cNvPicPr>
          <p:nvPr/>
        </p:nvPicPr>
        <p:blipFill rotWithShape="1">
          <a:blip r:embed="rId3"/>
          <a:srcRect t="74186" b="-1"/>
          <a:stretch/>
        </p:blipFill>
        <p:spPr>
          <a:xfrm>
            <a:off x="1520019" y="4423525"/>
            <a:ext cx="6430089" cy="1942620"/>
          </a:xfrm>
          <a:prstGeom prst="rect">
            <a:avLst/>
          </a:prstGeom>
          <a:ln w="19050">
            <a:solidFill>
              <a:schemeClr val="tx1"/>
            </a:solidFill>
          </a:ln>
        </p:spPr>
      </p:pic>
      <p:sp>
        <p:nvSpPr>
          <p:cNvPr id="13" name="Rectangle 2">
            <a:extLst>
              <a:ext uri="{FF2B5EF4-FFF2-40B4-BE49-F238E27FC236}">
                <a16:creationId xmlns:a16="http://schemas.microsoft.com/office/drawing/2014/main" id="{6E4C1834-825C-4C4F-8669-C88D2207874E}"/>
              </a:ext>
            </a:extLst>
          </p:cNvPr>
          <p:cNvSpPr txBox="1">
            <a:spLocks noChangeArrowheads="1"/>
          </p:cNvSpPr>
          <p:nvPr/>
        </p:nvSpPr>
        <p:spPr>
          <a:xfrm>
            <a:off x="297973" y="313704"/>
            <a:ext cx="7162800" cy="762000"/>
          </a:xfrm>
          <a:prstGeom prst="rect">
            <a:avLst/>
          </a:prstGeom>
        </p:spPr>
        <p:txBody>
          <a:bodyPr vert="horz" lIns="91440" tIns="45720" rIns="91440" bIns="45720" rtlCol="0" anchor="b">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pPr>
            <a:b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2800" dirty="0">
                <a:solidFill>
                  <a:schemeClr val="tx1"/>
                </a:solidFill>
                <a:latin typeface="Source Sans Pro" panose="020B0503030403020204" pitchFamily="34" charset="0"/>
                <a:ea typeface="Source Sans Pro" panose="020B0503030403020204" pitchFamily="34" charset="0"/>
              </a:rPr>
              <a:t>SBA’s Economic Injury Disaster Loans</a:t>
            </a:r>
            <a:br>
              <a:rPr lang="en-US" sz="2800" dirty="0">
                <a:solidFill>
                  <a:schemeClr val="tx1"/>
                </a:solidFill>
                <a:latin typeface="Source Sans Pro" panose="020B0503030403020204" pitchFamily="34" charset="0"/>
                <a:ea typeface="Source Sans Pro" panose="020B0503030403020204" pitchFamily="34" charset="0"/>
              </a:rPr>
            </a:br>
            <a: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p>
        </p:txBody>
      </p:sp>
      <p:sp>
        <p:nvSpPr>
          <p:cNvPr id="2" name="TextBox 1">
            <a:extLst>
              <a:ext uri="{FF2B5EF4-FFF2-40B4-BE49-F238E27FC236}">
                <a16:creationId xmlns:a16="http://schemas.microsoft.com/office/drawing/2014/main" id="{D67B8F52-C01A-4BD2-A635-F0456CCD173C}"/>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842740996"/>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16</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71928" y="1502568"/>
            <a:ext cx="4141076"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an SBA disaster business loan application</a:t>
            </a:r>
            <a:br>
              <a:rPr lang="en-US" kern="0" dirty="0">
                <a:solidFill>
                  <a:srgbClr val="000000"/>
                </a:solidFill>
                <a:latin typeface="Source Sans Pro" panose="020B0503030403020204" pitchFamily="34" charset="0"/>
                <a:ea typeface="Source Sans Pro" panose="020B0503030403020204" pitchFamily="34" charset="0"/>
              </a:rPr>
            </a:br>
            <a:r>
              <a:rPr lang="en-US" kern="0" dirty="0">
                <a:solidFill>
                  <a:srgbClr val="000000"/>
                </a:solidFill>
                <a:latin typeface="Source Sans Pro" panose="020B0503030403020204" pitchFamily="34" charset="0"/>
                <a:ea typeface="Source Sans Pro" panose="020B0503030403020204" pitchFamily="34" charset="0"/>
              </a:rPr>
              <a:t>(SBA Form 5).</a:t>
            </a:r>
          </a:p>
          <a:p>
            <a:pPr>
              <a:lnSpc>
                <a:spcPct val="125000"/>
              </a:lnSpc>
              <a:spcBef>
                <a:spcPct val="20000"/>
              </a:spcBef>
              <a:buClr>
                <a:srgbClr val="465CBA"/>
              </a:buClr>
              <a:buSzPct val="100000"/>
              <a:defRPr/>
            </a:pP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4332532" y="759174"/>
            <a:ext cx="4224282" cy="5484604"/>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16</a:t>
            </a:fld>
            <a:endParaRPr lang="en-US" altLang="en-US" dirty="0"/>
          </a:p>
        </p:txBody>
      </p:sp>
      <p:sp>
        <p:nvSpPr>
          <p:cNvPr id="9" name="Footer Placeholder 2">
            <a:extLst>
              <a:ext uri="{FF2B5EF4-FFF2-40B4-BE49-F238E27FC236}">
                <a16:creationId xmlns:a16="http://schemas.microsoft.com/office/drawing/2014/main" id="{D887C89B-E802-4CD2-A7A8-4505395C83D7}"/>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11" name="Rectangle 2">
            <a:extLst>
              <a:ext uri="{FF2B5EF4-FFF2-40B4-BE49-F238E27FC236}">
                <a16:creationId xmlns:a16="http://schemas.microsoft.com/office/drawing/2014/main" id="{35A42909-4527-49DF-940D-C95F591D1443}"/>
              </a:ext>
            </a:extLst>
          </p:cNvPr>
          <p:cNvSpPr>
            <a:spLocks noGrp="1" noChangeArrowheads="1"/>
          </p:cNvSpPr>
          <p:nvPr>
            <p:ph type="title"/>
          </p:nvPr>
        </p:nvSpPr>
        <p:spPr>
          <a:xfrm>
            <a:off x="297973" y="313704"/>
            <a:ext cx="7162800" cy="762000"/>
          </a:xfrm>
        </p:spPr>
        <p:txBody>
          <a:bodyPr anchor="b">
            <a:normAutofit fontScale="90000"/>
          </a:bodyPr>
          <a:lstStyle/>
          <a:p>
            <a:pPr algn="l"/>
            <a:b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3200" dirty="0">
                <a:solidFill>
                  <a:schemeClr val="tx1"/>
                </a:solidFill>
                <a:latin typeface="Source Sans Pro" panose="020B0503030403020204" pitchFamily="34" charset="0"/>
                <a:ea typeface="Source Sans Pro" panose="020B0503030403020204" pitchFamily="34" charset="0"/>
              </a:rPr>
              <a:t>SBA’s Economic Injury Disaster Loans</a:t>
            </a:r>
            <a:br>
              <a:rPr lang="en-US" sz="3200" dirty="0">
                <a:solidFill>
                  <a:schemeClr val="tx1"/>
                </a:solidFill>
                <a:latin typeface="Source Sans Pro" panose="020B0503030403020204" pitchFamily="34" charset="0"/>
                <a:ea typeface="Source Sans Pro" panose="020B0503030403020204" pitchFamily="34" charset="0"/>
              </a:rPr>
            </a:br>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p>
        </p:txBody>
      </p:sp>
      <p:sp>
        <p:nvSpPr>
          <p:cNvPr id="2" name="TextBox 1">
            <a:extLst>
              <a:ext uri="{FF2B5EF4-FFF2-40B4-BE49-F238E27FC236}">
                <a16:creationId xmlns:a16="http://schemas.microsoft.com/office/drawing/2014/main" id="{8D8EF61D-2C6B-4FAD-871E-2CA8204C72D6}"/>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3360061352"/>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210406" y="1896820"/>
            <a:ext cx="3988676" cy="762000"/>
          </a:xfrm>
        </p:spPr>
        <p:txBody>
          <a:bodyPr anchor="b">
            <a:normAutofit fontScale="90000"/>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b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Back Side of the Application</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17</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81403" y="2800834"/>
            <a:ext cx="4141076" cy="3200400"/>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the SBA loan application (SBA Form 5).</a:t>
            </a:r>
          </a:p>
          <a:p>
            <a:pPr>
              <a:lnSpc>
                <a:spcPct val="125000"/>
              </a:lnSpc>
              <a:spcBef>
                <a:spcPct val="20000"/>
              </a:spcBef>
              <a:buClr>
                <a:srgbClr val="465CBA"/>
              </a:buClr>
              <a:buSzPct val="100000"/>
              <a:defRPr/>
            </a:pP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17</a:t>
            </a:fld>
            <a:endParaRPr lang="en-US" altLang="en-US" dirty="0"/>
          </a:p>
        </p:txBody>
      </p:sp>
      <p:pic>
        <p:nvPicPr>
          <p:cNvPr id="2" name="Picture 1">
            <a:extLst>
              <a:ext uri="{FF2B5EF4-FFF2-40B4-BE49-F238E27FC236}">
                <a16:creationId xmlns:a16="http://schemas.microsoft.com/office/drawing/2014/main" id="{CE9C3343-5440-41C0-9695-3257F016C8F7}"/>
              </a:ext>
            </a:extLst>
          </p:cNvPr>
          <p:cNvPicPr>
            <a:picLocks noChangeAspect="1"/>
          </p:cNvPicPr>
          <p:nvPr/>
        </p:nvPicPr>
        <p:blipFill>
          <a:blip r:embed="rId3"/>
          <a:stretch>
            <a:fillRect/>
          </a:stretch>
        </p:blipFill>
        <p:spPr>
          <a:xfrm>
            <a:off x="4199082" y="948299"/>
            <a:ext cx="4141076" cy="5418060"/>
          </a:xfrm>
          <a:prstGeom prst="rect">
            <a:avLst/>
          </a:prstGeom>
        </p:spPr>
      </p:pic>
      <p:sp>
        <p:nvSpPr>
          <p:cNvPr id="11" name="Footer Placeholder 2">
            <a:extLst>
              <a:ext uri="{FF2B5EF4-FFF2-40B4-BE49-F238E27FC236}">
                <a16:creationId xmlns:a16="http://schemas.microsoft.com/office/drawing/2014/main" id="{6E57FD14-EC52-4E91-8C82-0AB18FCF7CF7}"/>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12" name="Rectangle 2">
            <a:extLst>
              <a:ext uri="{FF2B5EF4-FFF2-40B4-BE49-F238E27FC236}">
                <a16:creationId xmlns:a16="http://schemas.microsoft.com/office/drawing/2014/main" id="{728D3132-1D15-4681-94BE-B16408F8454B}"/>
              </a:ext>
            </a:extLst>
          </p:cNvPr>
          <p:cNvSpPr txBox="1">
            <a:spLocks noChangeArrowheads="1"/>
          </p:cNvSpPr>
          <p:nvPr/>
        </p:nvSpPr>
        <p:spPr>
          <a:xfrm>
            <a:off x="297973" y="313704"/>
            <a:ext cx="7162800" cy="762000"/>
          </a:xfrm>
          <a:prstGeom prst="rect">
            <a:avLst/>
          </a:prstGeom>
        </p:spPr>
        <p:txBody>
          <a:bodyPr vert="horz" lIns="91440" tIns="45720" rIns="91440" bIns="45720" rtlCol="0" anchor="b">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pPr>
            <a:b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2800" dirty="0">
                <a:solidFill>
                  <a:schemeClr val="tx1"/>
                </a:solidFill>
                <a:latin typeface="Source Sans Pro" panose="020B0503030403020204" pitchFamily="34" charset="0"/>
                <a:ea typeface="Source Sans Pro" panose="020B0503030403020204" pitchFamily="34" charset="0"/>
              </a:rPr>
              <a:t>SBA’s Economic Injury Disaster Loans</a:t>
            </a:r>
            <a:br>
              <a:rPr lang="en-US" sz="2800" dirty="0">
                <a:solidFill>
                  <a:schemeClr val="tx1"/>
                </a:solidFill>
                <a:latin typeface="Source Sans Pro" panose="020B0503030403020204" pitchFamily="34" charset="0"/>
                <a:ea typeface="Source Sans Pro" panose="020B0503030403020204" pitchFamily="34" charset="0"/>
              </a:rPr>
            </a:br>
            <a: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p>
        </p:txBody>
      </p:sp>
      <p:sp>
        <p:nvSpPr>
          <p:cNvPr id="3" name="TextBox 2">
            <a:extLst>
              <a:ext uri="{FF2B5EF4-FFF2-40B4-BE49-F238E27FC236}">
                <a16:creationId xmlns:a16="http://schemas.microsoft.com/office/drawing/2014/main" id="{4154B2EA-B298-4BCB-9C51-833C22785375}"/>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805998719"/>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18</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4141076" cy="3852863"/>
          </a:xfrm>
          <a:prstGeom prst="rect">
            <a:avLst/>
          </a:prstGeom>
        </p:spPr>
        <p:txBody>
          <a:bodyPr/>
          <a:lstStyle/>
          <a:p>
            <a:pPr marL="342900" indent="-342900">
              <a:lnSpc>
                <a:spcPct val="125000"/>
              </a:lnSpc>
              <a:spcBef>
                <a:spcPct val="2000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Sole proprietors can complete and SBA loan application (SBA Form 5-C).</a:t>
            </a:r>
          </a:p>
          <a:p>
            <a:pPr>
              <a:lnSpc>
                <a:spcPct val="125000"/>
              </a:lnSpc>
              <a:spcBef>
                <a:spcPct val="20000"/>
              </a:spcBef>
              <a:buClr>
                <a:srgbClr val="465CBA"/>
              </a:buClr>
              <a:buSzPct val="100000"/>
              <a:defRPr/>
            </a:pP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a:p>
            <a:pPr>
              <a:lnSpc>
                <a:spcPct val="125000"/>
              </a:lnSpc>
              <a:spcBef>
                <a:spcPct val="20000"/>
              </a:spcBef>
              <a:buClr>
                <a:srgbClr val="465CBA"/>
              </a:buClr>
              <a:buSzPct val="100000"/>
              <a:defRPr/>
            </a:pP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a:p>
            <a:pPr>
              <a:lnSpc>
                <a:spcPct val="125000"/>
              </a:lnSpc>
              <a:spcBef>
                <a:spcPct val="20000"/>
              </a:spcBef>
              <a:buClr>
                <a:srgbClr val="465CBA"/>
              </a:buClr>
              <a:buSzPct val="100000"/>
              <a:defRPr/>
            </a:pPr>
            <a:r>
              <a:rPr lang="en-US" i="1" kern="0" dirty="0">
                <a:solidFill>
                  <a:schemeClr val="tx2">
                    <a:lumMod val="60000"/>
                    <a:lumOff val="40000"/>
                  </a:schemeClr>
                </a:solidFill>
                <a:latin typeface="Source Sans Pro" panose="020B0503030403020204" pitchFamily="34" charset="0"/>
                <a:ea typeface="Source Sans Pro" panose="020B0503030403020204" pitchFamily="34" charset="0"/>
              </a:rPr>
              <a:t>*Although a paper application and forms are acceptable, filing electronically is easier, faster and more accurate. </a:t>
            </a:r>
          </a:p>
          <a:p>
            <a:pPr marL="342900" indent="-342900">
              <a:lnSpc>
                <a:spcPct val="125000"/>
              </a:lnSpc>
              <a:spcBef>
                <a:spcPct val="20000"/>
              </a:spcBef>
              <a:buClr>
                <a:srgbClr val="465CBA"/>
              </a:buClr>
              <a:buSzPct val="70000"/>
              <a:buFont typeface="Arial" panose="020B0604020202020204" pitchFamily="34" charset="0"/>
              <a:buChar char="•"/>
              <a:defRPr/>
            </a:pP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18</a:t>
            </a:fld>
            <a:endParaRPr lang="en-US" altLang="en-US" dirty="0"/>
          </a:p>
        </p:txBody>
      </p:sp>
      <p:pic>
        <p:nvPicPr>
          <p:cNvPr id="2" name="Picture 1">
            <a:extLst>
              <a:ext uri="{FF2B5EF4-FFF2-40B4-BE49-F238E27FC236}">
                <a16:creationId xmlns:a16="http://schemas.microsoft.com/office/drawing/2014/main" id="{481ED2D1-EABD-461C-9F73-173BB8B116D4}"/>
              </a:ext>
            </a:extLst>
          </p:cNvPr>
          <p:cNvPicPr>
            <a:picLocks noChangeAspect="1"/>
          </p:cNvPicPr>
          <p:nvPr/>
        </p:nvPicPr>
        <p:blipFill>
          <a:blip r:embed="rId3"/>
          <a:stretch>
            <a:fillRect/>
          </a:stretch>
        </p:blipFill>
        <p:spPr>
          <a:xfrm>
            <a:off x="4649164" y="914399"/>
            <a:ext cx="4204745" cy="5462469"/>
          </a:xfrm>
          <a:prstGeom prst="rect">
            <a:avLst/>
          </a:prstGeom>
        </p:spPr>
      </p:pic>
      <p:sp>
        <p:nvSpPr>
          <p:cNvPr id="9" name="Footer Placeholder 2">
            <a:extLst>
              <a:ext uri="{FF2B5EF4-FFF2-40B4-BE49-F238E27FC236}">
                <a16:creationId xmlns:a16="http://schemas.microsoft.com/office/drawing/2014/main" id="{8744C597-133D-4143-A478-FC1F651608D3}"/>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11" name="Rectangle 2">
            <a:extLst>
              <a:ext uri="{FF2B5EF4-FFF2-40B4-BE49-F238E27FC236}">
                <a16:creationId xmlns:a16="http://schemas.microsoft.com/office/drawing/2014/main" id="{80957EF7-0EFB-48E2-9B89-FBF5FCAE30CD}"/>
              </a:ext>
            </a:extLst>
          </p:cNvPr>
          <p:cNvSpPr txBox="1">
            <a:spLocks noChangeArrowheads="1"/>
          </p:cNvSpPr>
          <p:nvPr/>
        </p:nvSpPr>
        <p:spPr>
          <a:xfrm>
            <a:off x="290091" y="395487"/>
            <a:ext cx="7162800" cy="762000"/>
          </a:xfrm>
          <a:prstGeom prst="rect">
            <a:avLst/>
          </a:prstGeom>
        </p:spPr>
        <p:txBody>
          <a:bodyPr vert="horz" lIns="91440" tIns="45720" rIns="91440" bIns="45720" rtlCol="0" anchor="b">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pPr>
            <a:b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2800" dirty="0">
                <a:solidFill>
                  <a:schemeClr val="tx1"/>
                </a:solidFill>
                <a:latin typeface="Source Sans Pro" panose="020B0503030403020204" pitchFamily="34" charset="0"/>
                <a:ea typeface="Source Sans Pro" panose="020B0503030403020204" pitchFamily="34" charset="0"/>
              </a:rPr>
              <a:t>SBA’s Economic Injury Disaster Loans</a:t>
            </a:r>
            <a:br>
              <a:rPr lang="en-US" sz="2800" dirty="0">
                <a:solidFill>
                  <a:schemeClr val="tx1"/>
                </a:solidFill>
                <a:latin typeface="Source Sans Pro" panose="020B0503030403020204" pitchFamily="34" charset="0"/>
                <a:ea typeface="Source Sans Pro" panose="020B0503030403020204" pitchFamily="34" charset="0"/>
              </a:rPr>
            </a:br>
            <a: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Loan Application Option</a:t>
            </a:r>
          </a:p>
        </p:txBody>
      </p:sp>
      <p:sp>
        <p:nvSpPr>
          <p:cNvPr id="3" name="TextBox 2">
            <a:extLst>
              <a:ext uri="{FF2B5EF4-FFF2-40B4-BE49-F238E27FC236}">
                <a16:creationId xmlns:a16="http://schemas.microsoft.com/office/drawing/2014/main" id="{9F26026A-2253-4D90-93E4-CB0A78A07C8B}"/>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3227421023"/>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1762" y="304800"/>
            <a:ext cx="3810000" cy="843062"/>
          </a:xfrm>
        </p:spPr>
        <p:txBody>
          <a:bodyPr anchor="t">
            <a:normAutofit fontScale="90000"/>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b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IRS Form 4506-T</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19</a:t>
            </a:fld>
            <a:endParaRPr lang="en-US" altLang="en-US" sz="1600">
              <a:solidFill>
                <a:schemeClr val="bg1"/>
              </a:solidFill>
              <a:latin typeface="Arial Narrow" panose="020B060602020203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19</a:t>
            </a:fld>
            <a:endParaRPr lang="en-US" altLang="en-US" dirty="0"/>
          </a:p>
        </p:txBody>
      </p:sp>
      <p:pic>
        <p:nvPicPr>
          <p:cNvPr id="2" name="Picture 1">
            <a:extLst>
              <a:ext uri="{FF2B5EF4-FFF2-40B4-BE49-F238E27FC236}">
                <a16:creationId xmlns:a16="http://schemas.microsoft.com/office/drawing/2014/main" id="{73AD3094-C987-4579-89E2-5C8C82BEDEDC}"/>
              </a:ext>
            </a:extLst>
          </p:cNvPr>
          <p:cNvPicPr>
            <a:picLocks noChangeAspect="1"/>
          </p:cNvPicPr>
          <p:nvPr/>
        </p:nvPicPr>
        <p:blipFill>
          <a:blip r:embed="rId3"/>
          <a:stretch>
            <a:fillRect/>
          </a:stretch>
        </p:blipFill>
        <p:spPr>
          <a:xfrm>
            <a:off x="4376094" y="586676"/>
            <a:ext cx="4430412" cy="5673246"/>
          </a:xfrm>
          <a:prstGeom prst="rect">
            <a:avLst/>
          </a:prstGeom>
          <a:ln w="12700">
            <a:solidFill>
              <a:schemeClr val="tx1"/>
            </a:solidFill>
          </a:ln>
        </p:spPr>
      </p:pic>
      <p:pic>
        <p:nvPicPr>
          <p:cNvPr id="3" name="Picture 2">
            <a:extLst>
              <a:ext uri="{FF2B5EF4-FFF2-40B4-BE49-F238E27FC236}">
                <a16:creationId xmlns:a16="http://schemas.microsoft.com/office/drawing/2014/main" id="{A93B1A54-DFCB-450F-B8B6-362F588E0E53}"/>
              </a:ext>
            </a:extLst>
          </p:cNvPr>
          <p:cNvPicPr>
            <a:picLocks noChangeAspect="1"/>
          </p:cNvPicPr>
          <p:nvPr/>
        </p:nvPicPr>
        <p:blipFill>
          <a:blip r:embed="rId4"/>
          <a:stretch>
            <a:fillRect/>
          </a:stretch>
        </p:blipFill>
        <p:spPr>
          <a:xfrm>
            <a:off x="309645" y="1383122"/>
            <a:ext cx="3963844" cy="4876800"/>
          </a:xfrm>
          <a:prstGeom prst="rect">
            <a:avLst/>
          </a:prstGeom>
          <a:ln w="12700">
            <a:solidFill>
              <a:schemeClr val="tx1"/>
            </a:solidFill>
          </a:ln>
        </p:spPr>
      </p:pic>
      <p:sp>
        <p:nvSpPr>
          <p:cNvPr id="9" name="Footer Placeholder 2">
            <a:extLst>
              <a:ext uri="{FF2B5EF4-FFF2-40B4-BE49-F238E27FC236}">
                <a16:creationId xmlns:a16="http://schemas.microsoft.com/office/drawing/2014/main" id="{91059CAB-7958-4E17-9149-558687D08DEA}"/>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4" name="TextBox 3">
            <a:extLst>
              <a:ext uri="{FF2B5EF4-FFF2-40B4-BE49-F238E27FC236}">
                <a16:creationId xmlns:a16="http://schemas.microsoft.com/office/drawing/2014/main" id="{AA1358B4-A5DC-4373-926D-CA18E31B25B5}"/>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416622258"/>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504281D5-3616-403A-A821-05ED70E516A5}" type="slidenum">
              <a:rPr lang="en-US" smtClean="0"/>
              <a:pPr>
                <a:defRPr/>
              </a:pPr>
              <a:t>2</a:t>
            </a:fld>
            <a:endParaRPr lang="en-US" dirty="0"/>
          </a:p>
        </p:txBody>
      </p:sp>
      <p:sp>
        <p:nvSpPr>
          <p:cNvPr id="17" name="Rectangle 18"/>
          <p:cNvSpPr txBox="1">
            <a:spLocks noChangeArrowheads="1"/>
          </p:cNvSpPr>
          <p:nvPr/>
        </p:nvSpPr>
        <p:spPr>
          <a:xfrm>
            <a:off x="125506" y="411006"/>
            <a:ext cx="8910918" cy="1102659"/>
          </a:xfrm>
          <a:prstGeom prst="rect">
            <a:avLst/>
          </a:prstGeom>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Font typeface="Arial"/>
              <a:buNone/>
            </a:pPr>
            <a:r>
              <a:rPr lang="en-US" altLang="en-US" sz="3200" b="1" dirty="0">
                <a:solidFill>
                  <a:srgbClr val="003F80"/>
                </a:solidFill>
              </a:rPr>
              <a:t>SBA Administrative (Agency) Declaration</a:t>
            </a:r>
          </a:p>
        </p:txBody>
      </p:sp>
      <p:pic>
        <p:nvPicPr>
          <p:cNvPr id="4" name="Picture 3">
            <a:extLst>
              <a:ext uri="{FF2B5EF4-FFF2-40B4-BE49-F238E27FC236}">
                <a16:creationId xmlns:a16="http://schemas.microsoft.com/office/drawing/2014/main" id="{61AA3EC7-DDF9-4038-BE3F-439D3ECAA9EA}"/>
              </a:ext>
            </a:extLst>
          </p:cNvPr>
          <p:cNvPicPr>
            <a:picLocks noChangeAspect="1"/>
          </p:cNvPicPr>
          <p:nvPr/>
        </p:nvPicPr>
        <p:blipFill>
          <a:blip r:embed="rId3"/>
          <a:stretch>
            <a:fillRect/>
          </a:stretch>
        </p:blipFill>
        <p:spPr>
          <a:xfrm>
            <a:off x="1209206" y="1180350"/>
            <a:ext cx="6725589" cy="5372850"/>
          </a:xfrm>
          <a:prstGeom prst="rect">
            <a:avLst/>
          </a:prstGeom>
        </p:spPr>
      </p:pic>
      <p:sp>
        <p:nvSpPr>
          <p:cNvPr id="2" name="TextBox 1">
            <a:extLst>
              <a:ext uri="{FF2B5EF4-FFF2-40B4-BE49-F238E27FC236}">
                <a16:creationId xmlns:a16="http://schemas.microsoft.com/office/drawing/2014/main" id="{AD45273F-9080-46A7-8DA2-2176125BD75B}"/>
              </a:ext>
            </a:extLst>
          </p:cNvPr>
          <p:cNvSpPr txBox="1"/>
          <p:nvPr/>
        </p:nvSpPr>
        <p:spPr>
          <a:xfrm>
            <a:off x="533400" y="6356350"/>
            <a:ext cx="599606" cy="230832"/>
          </a:xfrm>
          <a:prstGeom prst="rect">
            <a:avLst/>
          </a:prstGeom>
          <a:noFill/>
        </p:spPr>
        <p:txBody>
          <a:bodyPr wrap="square" rtlCol="0">
            <a:spAutoFit/>
          </a:bodyPr>
          <a:lstStyle/>
          <a:p>
            <a:r>
              <a:rPr lang="en-US" sz="900">
                <a:latin typeface="+mn-lt"/>
              </a:rPr>
              <a:t>8-12-20</a:t>
            </a:r>
            <a:endParaRPr lang="en-US" sz="900" dirty="0">
              <a:latin typeface="+mn-lt"/>
            </a:endParaRPr>
          </a:p>
        </p:txBody>
      </p:sp>
    </p:spTree>
    <p:extLst>
      <p:ext uri="{BB962C8B-B14F-4D97-AF65-F5344CB8AC3E}">
        <p14:creationId xmlns:p14="http://schemas.microsoft.com/office/powerpoint/2010/main" val="4106380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228600" y="191421"/>
            <a:ext cx="8686799" cy="843062"/>
          </a:xfrm>
        </p:spPr>
        <p:txBody>
          <a:bodyPr anchor="t">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Requirements-Personal Financial Stmt.</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20</a:t>
            </a:fld>
            <a:endParaRPr lang="en-US" altLang="en-US" sz="1600">
              <a:solidFill>
                <a:schemeClr val="bg1"/>
              </a:solidFill>
              <a:latin typeface="Arial Narrow" panose="020B060602020203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20</a:t>
            </a:fld>
            <a:endParaRPr lang="en-US" altLang="en-US" dirty="0"/>
          </a:p>
        </p:txBody>
      </p:sp>
      <p:pic>
        <p:nvPicPr>
          <p:cNvPr id="4" name="Picture 3">
            <a:extLst>
              <a:ext uri="{FF2B5EF4-FFF2-40B4-BE49-F238E27FC236}">
                <a16:creationId xmlns:a16="http://schemas.microsoft.com/office/drawing/2014/main" id="{838FB24C-B277-4A8D-BCF3-FD36B8BF8805}"/>
              </a:ext>
            </a:extLst>
          </p:cNvPr>
          <p:cNvPicPr>
            <a:picLocks noChangeAspect="1"/>
          </p:cNvPicPr>
          <p:nvPr/>
        </p:nvPicPr>
        <p:blipFill>
          <a:blip r:embed="rId3"/>
          <a:stretch>
            <a:fillRect/>
          </a:stretch>
        </p:blipFill>
        <p:spPr>
          <a:xfrm>
            <a:off x="212147" y="811883"/>
            <a:ext cx="4148630" cy="5410200"/>
          </a:xfrm>
          <a:prstGeom prst="rect">
            <a:avLst/>
          </a:prstGeom>
          <a:ln w="12700">
            <a:solidFill>
              <a:schemeClr val="tx1"/>
            </a:solidFill>
          </a:ln>
        </p:spPr>
      </p:pic>
      <p:pic>
        <p:nvPicPr>
          <p:cNvPr id="5" name="Picture 4">
            <a:extLst>
              <a:ext uri="{FF2B5EF4-FFF2-40B4-BE49-F238E27FC236}">
                <a16:creationId xmlns:a16="http://schemas.microsoft.com/office/drawing/2014/main" id="{A96BCE70-8046-483E-A162-909CF389E140}"/>
              </a:ext>
            </a:extLst>
          </p:cNvPr>
          <p:cNvPicPr>
            <a:picLocks noChangeAspect="1"/>
          </p:cNvPicPr>
          <p:nvPr/>
        </p:nvPicPr>
        <p:blipFill>
          <a:blip r:embed="rId4"/>
          <a:stretch>
            <a:fillRect/>
          </a:stretch>
        </p:blipFill>
        <p:spPr>
          <a:xfrm>
            <a:off x="4523213" y="811883"/>
            <a:ext cx="4392186" cy="5410200"/>
          </a:xfrm>
          <a:prstGeom prst="rect">
            <a:avLst/>
          </a:prstGeom>
          <a:ln w="12700">
            <a:solidFill>
              <a:schemeClr val="tx1"/>
            </a:solidFill>
          </a:ln>
        </p:spPr>
      </p:pic>
      <p:sp>
        <p:nvSpPr>
          <p:cNvPr id="9" name="Footer Placeholder 2">
            <a:extLst>
              <a:ext uri="{FF2B5EF4-FFF2-40B4-BE49-F238E27FC236}">
                <a16:creationId xmlns:a16="http://schemas.microsoft.com/office/drawing/2014/main" id="{526C26C8-6BD5-44FD-AF96-49A7FBA87B2B}"/>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779A2C70-DFE6-4FB5-A7EE-3F5DC7409A1B}"/>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4223218370"/>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228600" y="191421"/>
            <a:ext cx="8686799" cy="843062"/>
          </a:xfrm>
        </p:spPr>
        <p:txBody>
          <a:bodyPr anchor="t">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 –Schedule of Liabilities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21</a:t>
            </a:fld>
            <a:endParaRPr lang="en-US" altLang="en-US" sz="1600">
              <a:solidFill>
                <a:schemeClr val="bg1"/>
              </a:solidFill>
              <a:latin typeface="Arial Narrow" panose="020B060602020203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21</a:t>
            </a:fld>
            <a:endParaRPr lang="en-US" altLang="en-US" dirty="0"/>
          </a:p>
        </p:txBody>
      </p:sp>
      <p:pic>
        <p:nvPicPr>
          <p:cNvPr id="4" name="Picture 3">
            <a:extLst>
              <a:ext uri="{FF2B5EF4-FFF2-40B4-BE49-F238E27FC236}">
                <a16:creationId xmlns:a16="http://schemas.microsoft.com/office/drawing/2014/main" id="{30FC7034-F976-4EC9-A6FF-AD5C339809C9}"/>
              </a:ext>
            </a:extLst>
          </p:cNvPr>
          <p:cNvPicPr>
            <a:picLocks noChangeAspect="1"/>
          </p:cNvPicPr>
          <p:nvPr/>
        </p:nvPicPr>
        <p:blipFill>
          <a:blip r:embed="rId3"/>
          <a:stretch>
            <a:fillRect/>
          </a:stretch>
        </p:blipFill>
        <p:spPr>
          <a:xfrm>
            <a:off x="3005694" y="1034482"/>
            <a:ext cx="6062105" cy="4535435"/>
          </a:xfrm>
          <a:prstGeom prst="rect">
            <a:avLst/>
          </a:prstGeom>
          <a:ln w="12700">
            <a:solidFill>
              <a:schemeClr val="tx1"/>
            </a:solidFill>
          </a:ln>
        </p:spPr>
      </p:pic>
      <p:pic>
        <p:nvPicPr>
          <p:cNvPr id="5" name="Picture 4">
            <a:extLst>
              <a:ext uri="{FF2B5EF4-FFF2-40B4-BE49-F238E27FC236}">
                <a16:creationId xmlns:a16="http://schemas.microsoft.com/office/drawing/2014/main" id="{A56ADE6D-9F7E-48FF-9EB2-20E7C1C0B056}"/>
              </a:ext>
            </a:extLst>
          </p:cNvPr>
          <p:cNvPicPr>
            <a:picLocks noChangeAspect="1"/>
          </p:cNvPicPr>
          <p:nvPr/>
        </p:nvPicPr>
        <p:blipFill>
          <a:blip r:embed="rId4"/>
          <a:stretch>
            <a:fillRect/>
          </a:stretch>
        </p:blipFill>
        <p:spPr>
          <a:xfrm>
            <a:off x="97222" y="1447800"/>
            <a:ext cx="2633681" cy="3429000"/>
          </a:xfrm>
          <a:prstGeom prst="rect">
            <a:avLst/>
          </a:prstGeom>
          <a:ln w="12700">
            <a:solidFill>
              <a:schemeClr val="tx1"/>
            </a:solidFill>
          </a:ln>
        </p:spPr>
      </p:pic>
      <p:sp>
        <p:nvSpPr>
          <p:cNvPr id="10" name="Footer Placeholder 2">
            <a:extLst>
              <a:ext uri="{FF2B5EF4-FFF2-40B4-BE49-F238E27FC236}">
                <a16:creationId xmlns:a16="http://schemas.microsoft.com/office/drawing/2014/main" id="{CC4222FC-B83A-4D0D-8482-1D731A03255E}"/>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E39C9D0B-3D8E-48EC-9ED8-5F6F838EFBDE}"/>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411969242"/>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7162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22</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152400" y="1295400"/>
            <a:ext cx="8458200" cy="3852863"/>
          </a:xfrm>
          <a:prstGeom prst="rect">
            <a:avLst/>
          </a:prstGeom>
        </p:spPr>
        <p:txBody>
          <a:bodyPr/>
          <a:lstStyle/>
          <a:p>
            <a:pPr>
              <a:lnSpc>
                <a:spcPct val="125000"/>
              </a:lnSpc>
              <a:spcBef>
                <a:spcPct val="20000"/>
              </a:spcBef>
              <a:buClr>
                <a:srgbClr val="00B0F0"/>
              </a:buClr>
              <a:buSzPct val="100000"/>
              <a:defRPr/>
            </a:pPr>
            <a:r>
              <a:rPr lang="en-US" sz="2400"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 current year-to-date profit-and-loss statement.</a:t>
            </a:r>
          </a:p>
          <a:p>
            <a:pPr marL="342900" indent="-342900">
              <a:lnSpc>
                <a:spcPct val="125000"/>
              </a:lnSpc>
              <a:spcBef>
                <a:spcPct val="20000"/>
              </a:spcBef>
              <a:buClr>
                <a:srgbClr val="00B0F0"/>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Additional Filing Requirements (SBA Form 1368) providing monthly sales figures. </a:t>
            </a:r>
            <a:r>
              <a:rPr lang="en-US" kern="0" dirty="0">
                <a:solidFill>
                  <a:schemeClr val="bg2"/>
                </a:solidFill>
                <a:latin typeface="Source Sans Pro" panose="020B0503030403020204" pitchFamily="34" charset="0"/>
                <a:ea typeface="Source Sans Pro" panose="020B0503030403020204" pitchFamily="34" charset="0"/>
              </a:rPr>
              <a:t>(This is especially important for Economic Injury Disaster Loans.)</a:t>
            </a:r>
            <a:endParaRPr lang="en-US" kern="0" dirty="0">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629400" y="335205"/>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22</a:t>
            </a:fld>
            <a:endParaRPr lang="en-US" altLang="en-US" dirty="0"/>
          </a:p>
        </p:txBody>
      </p:sp>
      <p:sp>
        <p:nvSpPr>
          <p:cNvPr id="11" name="Footer Placeholder 2">
            <a:extLst>
              <a:ext uri="{FF2B5EF4-FFF2-40B4-BE49-F238E27FC236}">
                <a16:creationId xmlns:a16="http://schemas.microsoft.com/office/drawing/2014/main" id="{33083CCB-8693-4B8B-B7C1-4BA08602F4C1}"/>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3" name="TextBox 2">
            <a:extLst>
              <a:ext uri="{FF2B5EF4-FFF2-40B4-BE49-F238E27FC236}">
                <a16:creationId xmlns:a16="http://schemas.microsoft.com/office/drawing/2014/main" id="{0215FAB7-5B5A-409B-9E02-9811BED47B7D}"/>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228600" y="191421"/>
            <a:ext cx="8686799" cy="843062"/>
          </a:xfrm>
        </p:spPr>
        <p:txBody>
          <a:bodyPr anchor="t">
            <a:normAutofit fontScale="90000"/>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 for Economic Injury Disaster Loans- Monthly Sales, SBA Form 1368</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23</a:t>
            </a:fld>
            <a:endParaRPr lang="en-US" altLang="en-US" sz="1600">
              <a:solidFill>
                <a:schemeClr val="bg1"/>
              </a:solidFill>
              <a:latin typeface="Arial Narrow" panose="020B060602020203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23</a:t>
            </a:fld>
            <a:endParaRPr lang="en-US" altLang="en-US" dirty="0"/>
          </a:p>
        </p:txBody>
      </p:sp>
      <p:pic>
        <p:nvPicPr>
          <p:cNvPr id="2" name="Picture 1">
            <a:extLst>
              <a:ext uri="{FF2B5EF4-FFF2-40B4-BE49-F238E27FC236}">
                <a16:creationId xmlns:a16="http://schemas.microsoft.com/office/drawing/2014/main" id="{50E6507B-E2C5-472F-B3BF-D4FC6975A573}"/>
              </a:ext>
            </a:extLst>
          </p:cNvPr>
          <p:cNvPicPr>
            <a:picLocks noChangeAspect="1"/>
          </p:cNvPicPr>
          <p:nvPr/>
        </p:nvPicPr>
        <p:blipFill rotWithShape="1">
          <a:blip r:embed="rId3"/>
          <a:srcRect r="2333"/>
          <a:stretch/>
        </p:blipFill>
        <p:spPr>
          <a:xfrm>
            <a:off x="207831" y="1068690"/>
            <a:ext cx="4059370" cy="5257800"/>
          </a:xfrm>
          <a:prstGeom prst="rect">
            <a:avLst/>
          </a:prstGeom>
        </p:spPr>
      </p:pic>
      <p:pic>
        <p:nvPicPr>
          <p:cNvPr id="3" name="Picture 2">
            <a:extLst>
              <a:ext uri="{FF2B5EF4-FFF2-40B4-BE49-F238E27FC236}">
                <a16:creationId xmlns:a16="http://schemas.microsoft.com/office/drawing/2014/main" id="{6E5206EA-AFED-4904-9396-7BCD74FD6C6C}"/>
              </a:ext>
            </a:extLst>
          </p:cNvPr>
          <p:cNvPicPr>
            <a:picLocks noChangeAspect="1"/>
          </p:cNvPicPr>
          <p:nvPr/>
        </p:nvPicPr>
        <p:blipFill>
          <a:blip r:embed="rId4"/>
          <a:stretch>
            <a:fillRect/>
          </a:stretch>
        </p:blipFill>
        <p:spPr>
          <a:xfrm>
            <a:off x="4535054" y="1034483"/>
            <a:ext cx="3802251" cy="4876800"/>
          </a:xfrm>
          <a:prstGeom prst="rect">
            <a:avLst/>
          </a:prstGeom>
        </p:spPr>
      </p:pic>
      <p:sp>
        <p:nvSpPr>
          <p:cNvPr id="9" name="Footer Placeholder 2">
            <a:extLst>
              <a:ext uri="{FF2B5EF4-FFF2-40B4-BE49-F238E27FC236}">
                <a16:creationId xmlns:a16="http://schemas.microsoft.com/office/drawing/2014/main" id="{FE10C91B-33FB-40D2-A342-1F9A45EEE28F}"/>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4" name="TextBox 3">
            <a:extLst>
              <a:ext uri="{FF2B5EF4-FFF2-40B4-BE49-F238E27FC236}">
                <a16:creationId xmlns:a16="http://schemas.microsoft.com/office/drawing/2014/main" id="{1616C305-5B2F-4F0B-A465-6AC97EE2F877}"/>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3237190904"/>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304800" y="152400"/>
            <a:ext cx="3988676" cy="762000"/>
          </a:xfrm>
        </p:spPr>
        <p:txBody>
          <a:bodyPr anchor="t">
            <a:normAutofit fontScale="90000"/>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Filing Requirements</a:t>
            </a:r>
            <a:b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Compensation Form</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24</a:t>
            </a:fld>
            <a:endParaRPr lang="en-US" altLang="en-US" sz="1600">
              <a:solidFill>
                <a:schemeClr val="bg1"/>
              </a:solidFill>
              <a:latin typeface="Arial Narrow" panose="020B0606020202030204" pitchFamily="34" charset="0"/>
            </a:endParaRPr>
          </a:p>
        </p:txBody>
      </p:sp>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24</a:t>
            </a:fld>
            <a:endParaRPr lang="en-US" altLang="en-US" dirty="0"/>
          </a:p>
        </p:txBody>
      </p:sp>
      <p:pic>
        <p:nvPicPr>
          <p:cNvPr id="4" name="Picture 3">
            <a:extLst>
              <a:ext uri="{FF2B5EF4-FFF2-40B4-BE49-F238E27FC236}">
                <a16:creationId xmlns:a16="http://schemas.microsoft.com/office/drawing/2014/main" id="{45B15062-6734-4880-9383-6A8FBAE3E98F}"/>
              </a:ext>
            </a:extLst>
          </p:cNvPr>
          <p:cNvPicPr>
            <a:picLocks noChangeAspect="1"/>
          </p:cNvPicPr>
          <p:nvPr/>
        </p:nvPicPr>
        <p:blipFill>
          <a:blip r:embed="rId3"/>
          <a:stretch>
            <a:fillRect/>
          </a:stretch>
        </p:blipFill>
        <p:spPr>
          <a:xfrm>
            <a:off x="3992733" y="555507"/>
            <a:ext cx="4617867" cy="5638800"/>
          </a:xfrm>
          <a:prstGeom prst="rect">
            <a:avLst/>
          </a:prstGeom>
          <a:ln w="12700">
            <a:solidFill>
              <a:schemeClr val="tx1"/>
            </a:solidFill>
          </a:ln>
        </p:spPr>
      </p:pic>
      <p:sp>
        <p:nvSpPr>
          <p:cNvPr id="5" name="TextBox 4">
            <a:extLst>
              <a:ext uri="{FF2B5EF4-FFF2-40B4-BE49-F238E27FC236}">
                <a16:creationId xmlns:a16="http://schemas.microsoft.com/office/drawing/2014/main" id="{29D0F076-66DB-4A4C-BB0E-FDA251BB9421}"/>
              </a:ext>
            </a:extLst>
          </p:cNvPr>
          <p:cNvSpPr txBox="1"/>
          <p:nvPr/>
        </p:nvSpPr>
        <p:spPr>
          <a:xfrm>
            <a:off x="76200" y="1752600"/>
            <a:ext cx="3733800" cy="2246769"/>
          </a:xfrm>
          <a:prstGeom prst="rect">
            <a:avLst/>
          </a:prstGeom>
          <a:noFill/>
        </p:spPr>
        <p:txBody>
          <a:bodyPr wrap="square" rtlCol="0">
            <a:spAutoFit/>
          </a:bodyPr>
          <a:lstStyle/>
          <a:p>
            <a:r>
              <a:rPr lang="en-US" dirty="0">
                <a:solidFill>
                  <a:schemeClr val="tx1"/>
                </a:solidFill>
                <a:latin typeface="Source Sans Pro" panose="020B0503030403020204" pitchFamily="34" charset="0"/>
              </a:rPr>
              <a:t>This form is only needed if you </a:t>
            </a:r>
            <a:r>
              <a:rPr lang="en-US" u="sng" dirty="0">
                <a:solidFill>
                  <a:schemeClr val="tx1"/>
                </a:solidFill>
                <a:latin typeface="Source Sans Pro" panose="020B0503030403020204" pitchFamily="34" charset="0"/>
              </a:rPr>
              <a:t>pay someone </a:t>
            </a:r>
            <a:r>
              <a:rPr lang="en-US" dirty="0">
                <a:solidFill>
                  <a:schemeClr val="tx1"/>
                </a:solidFill>
                <a:latin typeface="Source Sans Pro" panose="020B0503030403020204" pitchFamily="34" charset="0"/>
              </a:rPr>
              <a:t>to help you complete the loan application or pay someone to help you close your loan and it costs in excess of $500 for a home loan application, or in excess of $2,500.</a:t>
            </a:r>
          </a:p>
        </p:txBody>
      </p:sp>
      <p:sp>
        <p:nvSpPr>
          <p:cNvPr id="9" name="Footer Placeholder 2">
            <a:extLst>
              <a:ext uri="{FF2B5EF4-FFF2-40B4-BE49-F238E27FC236}">
                <a16:creationId xmlns:a16="http://schemas.microsoft.com/office/drawing/2014/main" id="{A133087C-E8F9-4A27-98A6-CC106F034278}"/>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277F3E55-36E8-4F10-A366-B0B44C725E5C}"/>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879100550"/>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463898" y="1382656"/>
            <a:ext cx="8216204" cy="486112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eaLnBrk="1" hangingPunct="1">
              <a:spcBef>
                <a:spcPts val="0"/>
              </a:spcBef>
              <a:spcAft>
                <a:spcPts val="0"/>
              </a:spcAft>
              <a:buNone/>
              <a:defRPr/>
            </a:pPr>
            <a:r>
              <a:rPr lang="en-US" altLang="en-US" sz="20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spcBef>
                <a:spcPts val="0"/>
              </a:spcBef>
              <a:spcAft>
                <a:spcPts val="0"/>
              </a:spcAft>
              <a:buNone/>
              <a:defRPr/>
            </a:pPr>
            <a:endParaRPr lang="en-US" altLang="en-US" sz="2000" dirty="0">
              <a:solidFill>
                <a:srgbClr val="000000"/>
              </a:solidFill>
              <a:latin typeface="Source Sans Pro" panose="020B0503030403020204" pitchFamily="34" charset="0"/>
              <a:ea typeface="Source Sans Pro" panose="020B0503030403020204" pitchFamily="34" charset="0"/>
            </a:endParaRPr>
          </a:p>
          <a:p>
            <a:pPr eaLnBrk="1" hangingPunct="1">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Agricultural Enterprises -If the primary activity of the business (including its affiliates) is as defined in Section 18(b)(1) of the Small Business Act, neither the business nor its affiliates are eligible for EIDL assistance.</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Religious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Charitable Organizations </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Gambling Concerns (Ex: Concerns that derive more that 1/3 of their annual gross revenue from legal gambling activities)</a:t>
            </a:r>
          </a:p>
          <a:p>
            <a:pPr>
              <a:lnSpc>
                <a:spcPct val="80000"/>
              </a:lnSpc>
              <a:spcBef>
                <a:spcPts val="1200"/>
              </a:spcBef>
              <a:spcAft>
                <a:spcPts val="1200"/>
              </a:spcAft>
              <a:buFont typeface="Arial" panose="020B0604020202020204" pitchFamily="34" charset="0"/>
              <a:buChar char="•"/>
              <a:defRPr/>
            </a:pPr>
            <a:r>
              <a:rPr lang="en-US" altLang="en-US" sz="2000" dirty="0">
                <a:solidFill>
                  <a:srgbClr val="000000"/>
                </a:solidFill>
                <a:latin typeface="Source Sans Pro" panose="020B0503030403020204" pitchFamily="34" charset="0"/>
                <a:ea typeface="Source Sans Pro" panose="020B0503030403020204" pitchFamily="34" charset="0"/>
              </a:rPr>
              <a:t>Casinos &amp; Racetracks (Ex: Businesses whose purpose for being is gambling (e.g., casinos, racetracks, poker parlors, etc.) are not eligible for EIDL assistance regardless of 1/3 criteria above.</a:t>
            </a:r>
            <a:endParaRPr lang="en-US" altLang="en-US" sz="20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25</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25</a:t>
            </a:fld>
            <a:endParaRPr lang="en-US" altLang="en-US" dirty="0"/>
          </a:p>
        </p:txBody>
      </p:sp>
      <p:sp>
        <p:nvSpPr>
          <p:cNvPr id="7" name="Footer Placeholder 2">
            <a:extLst>
              <a:ext uri="{FF2B5EF4-FFF2-40B4-BE49-F238E27FC236}">
                <a16:creationId xmlns:a16="http://schemas.microsoft.com/office/drawing/2014/main" id="{07F96C5E-DD44-4886-A9BA-9FC3368A71D1}"/>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8" name="Rectangle 2">
            <a:extLst>
              <a:ext uri="{FF2B5EF4-FFF2-40B4-BE49-F238E27FC236}">
                <a16:creationId xmlns:a16="http://schemas.microsoft.com/office/drawing/2014/main" id="{38D4C159-64D8-442D-9403-5DCE291D7283}"/>
              </a:ext>
            </a:extLst>
          </p:cNvPr>
          <p:cNvSpPr txBox="1">
            <a:spLocks noChangeArrowheads="1"/>
          </p:cNvSpPr>
          <p:nvPr/>
        </p:nvSpPr>
        <p:spPr>
          <a:xfrm>
            <a:off x="304800" y="448916"/>
            <a:ext cx="7162800" cy="762000"/>
          </a:xfrm>
          <a:prstGeom prst="rect">
            <a:avLst/>
          </a:prstGeom>
        </p:spPr>
        <p:txBody>
          <a:bodyPr vert="horz" lIns="91440" tIns="45720" rIns="91440" bIns="45720" rtlCol="0" anchor="b">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spcAft>
                <a:spcPts val="0"/>
              </a:spcAft>
            </a:pPr>
            <a:br>
              <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br>
            <a:r>
              <a:rPr lang="en-US" sz="2800" dirty="0">
                <a:solidFill>
                  <a:schemeClr val="tx1"/>
                </a:solidFill>
                <a:latin typeface="Source Sans Pro" panose="020B0503030403020204" pitchFamily="34" charset="0"/>
                <a:ea typeface="Source Sans Pro" panose="020B0503030403020204" pitchFamily="34" charset="0"/>
              </a:rPr>
              <a:t>SBA’s Economic Injury Disaster Loans</a:t>
            </a:r>
            <a:br>
              <a:rPr lang="en-US" sz="2800" dirty="0">
                <a:solidFill>
                  <a:schemeClr val="tx1"/>
                </a:solidFill>
                <a:latin typeface="Source Sans Pro" panose="020B0503030403020204" pitchFamily="34" charset="0"/>
                <a:ea typeface="Source Sans Pro" panose="020B0503030403020204" pitchFamily="34" charset="0"/>
              </a:rPr>
            </a:br>
            <a:r>
              <a:rPr lang="en-US" sz="2800" dirty="0">
                <a:solidFill>
                  <a:schemeClr val="tx1"/>
                </a:solidFill>
                <a:latin typeface="Source Sans Pro" panose="020B0503030403020204" pitchFamily="34" charset="0"/>
                <a:ea typeface="Source Sans Pro" panose="020B0503030403020204" pitchFamily="34" charset="0"/>
              </a:rPr>
              <a:t>Types of </a:t>
            </a:r>
            <a:r>
              <a:rPr 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Ineligible Entities</a:t>
            </a:r>
            <a:endParaRPr lang="en-US" altLang="en-US" sz="2800" dirty="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4610FB0-3489-4200-B073-7E5C3A4561EB}"/>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4083971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88" y="1644134"/>
            <a:ext cx="868521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99"/>
                </a:solidFill>
                <a:effectLst/>
                <a:uLnTx/>
                <a:uFillTx/>
                <a:latin typeface="Source Sans Pro" panose="020B0503030403020204" pitchFamily="34" charset="0"/>
                <a:ea typeface="+mn-ea"/>
                <a:cs typeface="Times New Roman" panose="02020603050405020304" pitchFamily="18" charset="0"/>
                <a:hlinkClick r:id="rId3"/>
              </a:rPr>
              <a:t>https://disasterloan.sba.gov/ela</a:t>
            </a:r>
            <a:endParaRPr kumimoji="0" lang="en-US" sz="2800" b="1" i="0" u="none" strike="noStrike" kern="1200" cap="none" spc="0" normalizeH="0" baseline="0" noProof="0" dirty="0">
              <a:ln>
                <a:noFill/>
              </a:ln>
              <a:solidFill>
                <a:srgbClr val="000099"/>
              </a:solidFill>
              <a:effectLst/>
              <a:uLnTx/>
              <a:uFillTx/>
              <a:latin typeface="Times New Roman" panose="02020603050405020304" pitchFamily="18" charset="0"/>
              <a:ea typeface="+mn-ea"/>
              <a:cs typeface="Times New Roman" panose="02020603050405020304" pitchFamily="18" charset="0"/>
            </a:endParaRPr>
          </a:p>
        </p:txBody>
      </p:sp>
      <p:sp>
        <p:nvSpPr>
          <p:cNvPr id="8" name="Title 1"/>
          <p:cNvSpPr txBox="1">
            <a:spLocks/>
          </p:cNvSpPr>
          <p:nvPr/>
        </p:nvSpPr>
        <p:spPr>
          <a:xfrm>
            <a:off x="124106" y="418073"/>
            <a:ext cx="8685212" cy="1226061"/>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Source Sans Pro" panose="020B0503030403020204" pitchFamily="34" charset="0"/>
                <a:ea typeface="ＭＳ Ｐゴシック" pitchFamily="-109" charset="-128"/>
                <a:cs typeface="Times New Roman" panose="02020603050405020304" pitchFamily="18" charset="0"/>
              </a:rPr>
              <a:t>Apply Online at the SBA Disaster Loan Assistance Portal (DLAP) </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98364" y="2263077"/>
            <a:ext cx="6298059" cy="43145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900" kern="1200">
                <a:solidFill>
                  <a:schemeClr val="tx1">
                    <a:tint val="75000"/>
                  </a:schemeClr>
                </a:solidFill>
                <a:latin typeface="Calibri" pitchFamily="-109" charset="0"/>
                <a:ea typeface="ＭＳ Ｐゴシック" pitchFamily="-109"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EBB5CC-8165-495C-8A16-BCDE7DD34A4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1B1E29">
                  <a:tint val="75000"/>
                </a:srgbClr>
              </a:solidFill>
              <a:effectLst/>
              <a:uLnTx/>
              <a:uFillTx/>
              <a:latin typeface="Calibri" pitchFamily="-109" charset="0"/>
              <a:ea typeface="ＭＳ Ｐゴシック" pitchFamily="-109" charset="-128"/>
              <a:cs typeface="+mn-cs"/>
            </a:endParaRPr>
          </a:p>
        </p:txBody>
      </p:sp>
      <p:sp>
        <p:nvSpPr>
          <p:cNvPr id="2" name="TextBox 1">
            <a:extLst>
              <a:ext uri="{FF2B5EF4-FFF2-40B4-BE49-F238E27FC236}">
                <a16:creationId xmlns:a16="http://schemas.microsoft.com/office/drawing/2014/main" id="{26A8E95F-4DEE-41A0-BC59-87D3EAA7CFB2}"/>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16786319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66712" y="2046562"/>
            <a:ext cx="8382000"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U.S. Small Business Administration</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Processing and Disbursement Center</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14925 Kingsport Road </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Fort Worth, Texas, 76155-2243</a:t>
            </a:r>
            <a:endParaRPr kumimoji="0" lang="en-US" altLang="en-US" sz="2800" b="0"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endParaRPr>
          </a:p>
        </p:txBody>
      </p:sp>
      <p:sp>
        <p:nvSpPr>
          <p:cNvPr id="5" name="Title 1"/>
          <p:cNvSpPr txBox="1">
            <a:spLocks/>
          </p:cNvSpPr>
          <p:nvPr/>
        </p:nvSpPr>
        <p:spPr>
          <a:xfrm>
            <a:off x="215106" y="507721"/>
            <a:ext cx="8685212" cy="1321079"/>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Apply by Mailing a completed application to:</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900" kern="1200">
                <a:solidFill>
                  <a:schemeClr val="tx1">
                    <a:tint val="75000"/>
                  </a:schemeClr>
                </a:solidFill>
                <a:latin typeface="Calibri" pitchFamily="-109" charset="0"/>
                <a:ea typeface="ＭＳ Ｐゴシック" pitchFamily="-109"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EBB5CC-8165-495C-8A16-BCDE7DD34A4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1B1E29">
                  <a:tint val="75000"/>
                </a:srgbClr>
              </a:solidFill>
              <a:effectLst/>
              <a:uLnTx/>
              <a:uFillTx/>
              <a:latin typeface="Calibri" pitchFamily="-109" charset="0"/>
              <a:ea typeface="ＭＳ Ｐゴシック" pitchFamily="-109" charset="-128"/>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236" y="3934541"/>
            <a:ext cx="3378951" cy="212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47A2162F-7EE8-43D1-999D-A7DEA67BB3C2}"/>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0031238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66712" y="2046562"/>
            <a:ext cx="8382000"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U.S. Small Business Administration</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Processing and Disbursement Center</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14925 Kingsport Road </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Fort Worth, Texas, 76155-2243</a:t>
            </a:r>
            <a:endParaRPr kumimoji="0" lang="en-US" altLang="en-US" sz="2800" b="0"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endParaRPr>
          </a:p>
        </p:txBody>
      </p:sp>
      <p:sp>
        <p:nvSpPr>
          <p:cNvPr id="5" name="Title 1"/>
          <p:cNvSpPr txBox="1">
            <a:spLocks/>
          </p:cNvSpPr>
          <p:nvPr/>
        </p:nvSpPr>
        <p:spPr>
          <a:xfrm>
            <a:off x="215106" y="507721"/>
            <a:ext cx="8685212" cy="1321079"/>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Apply by Mailing a completed application to:</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900" kern="1200">
                <a:solidFill>
                  <a:schemeClr val="tx1">
                    <a:tint val="75000"/>
                  </a:schemeClr>
                </a:solidFill>
                <a:latin typeface="Calibri" pitchFamily="-109" charset="0"/>
                <a:ea typeface="ＭＳ Ｐゴシック" pitchFamily="-109"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EBB5CC-8165-495C-8A16-BCDE7DD34A4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1B1E29">
                  <a:tint val="75000"/>
                </a:srgbClr>
              </a:solidFill>
              <a:effectLst/>
              <a:uLnTx/>
              <a:uFillTx/>
              <a:latin typeface="Calibri" pitchFamily="-109" charset="0"/>
              <a:ea typeface="ＭＳ Ｐゴシック" pitchFamily="-109" charset="-128"/>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236" y="3934541"/>
            <a:ext cx="3378951" cy="212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9A6E230-1138-410F-BDA1-4A9143C4BD80}"/>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46357576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366712" y="2046562"/>
            <a:ext cx="8382000" cy="1729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U.S. Small Business Administration</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Processing and Disbursement Center</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14925 Kingsport Road </a:t>
            </a:r>
          </a:p>
          <a:p>
            <a:pPr marL="0" marR="0" lvl="0" indent="0" algn="ctr" defTabSz="914400" rtl="0" eaLnBrk="1" fontAlgn="auto" latinLnBrk="0" hangingPunct="1">
              <a:lnSpc>
                <a:spcPct val="80000"/>
              </a:lnSpc>
              <a:spcBef>
                <a:spcPct val="20000"/>
              </a:spcBef>
              <a:spcAft>
                <a:spcPts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cs typeface="Times New Roman" pitchFamily="18" charset="0"/>
              </a:rPr>
              <a:t>Fort Worth, Texas, 76155-2243</a:t>
            </a:r>
            <a:endParaRPr kumimoji="0" lang="en-US" altLang="en-US" sz="2800" b="0"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34" charset="-128"/>
            </a:endParaRPr>
          </a:p>
        </p:txBody>
      </p:sp>
      <p:sp>
        <p:nvSpPr>
          <p:cNvPr id="5" name="Title 1"/>
          <p:cNvSpPr txBox="1">
            <a:spLocks/>
          </p:cNvSpPr>
          <p:nvPr/>
        </p:nvSpPr>
        <p:spPr>
          <a:xfrm>
            <a:off x="215106" y="507721"/>
            <a:ext cx="8685212" cy="1321079"/>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99"/>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Apply by Mailing a completed application to:</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Arial" pitchFamily="34" charset="0"/>
              </a:rPr>
              <a:t> </a:t>
            </a:r>
            <a:r>
              <a:rPr kumimoji="0" lang="en-US" sz="4000" b="1" i="0" u="none" strike="noStrike" kern="1200" cap="none" spc="0" normalizeH="0" baseline="0" noProof="0" dirty="0">
                <a:ln>
                  <a:noFill/>
                </a:ln>
                <a:solidFill>
                  <a:srgbClr val="000000"/>
                </a:solidFill>
                <a:effectLst/>
                <a:uLnTx/>
                <a:uFillTx/>
                <a:latin typeface="Source Sans Pro" panose="020B0503030403020204" pitchFamily="34" charset="0"/>
                <a:ea typeface="ＭＳ Ｐゴシック" pitchFamily="-109" charset="-128"/>
                <a:cs typeface="Times New Roman" panose="02020603050405020304" pitchFamily="18" charset="0"/>
              </a:rPr>
              <a:t>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rtlCol="0" anchor="t" anchorCtr="0" compatLnSpc="1">
            <a:prstTxWarp prst="textNoShape">
              <a:avLst/>
            </a:prstTxWarp>
          </a:bodyPr>
          <a:lstStyle>
            <a:defPPr>
              <a:defRPr lang="en-US"/>
            </a:defPPr>
            <a:lvl1pPr marL="0" algn="r" defTabSz="914400" rtl="0" eaLnBrk="1" latinLnBrk="0" hangingPunct="1">
              <a:defRPr sz="900" kern="1200">
                <a:solidFill>
                  <a:schemeClr val="tx1">
                    <a:tint val="75000"/>
                  </a:schemeClr>
                </a:solidFill>
                <a:latin typeface="Calibri" pitchFamily="-109" charset="0"/>
                <a:ea typeface="ＭＳ Ｐゴシック" pitchFamily="-109"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EBB5CC-8165-495C-8A16-BCDE7DD34A4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1B1E29">
                  <a:tint val="75000"/>
                </a:srgbClr>
              </a:solidFill>
              <a:effectLst/>
              <a:uLnTx/>
              <a:uFillTx/>
              <a:latin typeface="Calibri" pitchFamily="-109" charset="0"/>
              <a:ea typeface="ＭＳ Ｐゴシック" pitchFamily="-109" charset="-128"/>
              <a:cs typeface="+mn-cs"/>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8236" y="3934541"/>
            <a:ext cx="3378951" cy="212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8935950-09DC-4DB1-A56F-EADB12EB0309}"/>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85838718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2013611" y="1987889"/>
            <a:ext cx="6673189" cy="42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7472" indent="-347472" defTabSz="457200" eaLnBrk="1" fontAlgn="base" hangingPunct="1">
              <a:spcBef>
                <a:spcPts val="24"/>
              </a:spcBef>
              <a:spcAft>
                <a:spcPct val="0"/>
              </a:spcAft>
              <a:buFont typeface="Arial"/>
              <a:buChar char="•"/>
            </a:pPr>
            <a:r>
              <a:rPr lang="en-US" altLang="en-US" sz="2800" dirty="0">
                <a:latin typeface="Source Sans Pro" panose="020B0503030403020204" pitchFamily="34" charset="0"/>
                <a:ea typeface="ＭＳ Ｐゴシック" pitchFamily="-109" charset="-128"/>
                <a:cs typeface="Times New Roman" pitchFamily="18" charset="0"/>
              </a:rPr>
              <a:t>Eligibility - damaged property must be in a declared county.</a:t>
            </a:r>
          </a:p>
          <a:p>
            <a:pPr marL="347472" indent="-347472" defTabSz="457200" eaLnBrk="1" fontAlgn="base" hangingPunct="1">
              <a:spcBef>
                <a:spcPts val="24"/>
              </a:spcBef>
              <a:spcAft>
                <a:spcPct val="0"/>
              </a:spcAft>
              <a:buFont typeface="Arial"/>
              <a:buChar char="•"/>
            </a:pPr>
            <a:endParaRPr lang="en-US" altLang="en-US" sz="1800" dirty="0">
              <a:latin typeface="Source Sans Pro" panose="020B0503030403020204" pitchFamily="34" charset="0"/>
              <a:ea typeface="ＭＳ Ｐゴシック" pitchFamily="-109" charset="-128"/>
              <a:cs typeface="Times New Roman" pitchFamily="18" charset="0"/>
            </a:endParaRPr>
          </a:p>
          <a:p>
            <a:pPr marL="347472" indent="-347472" defTabSz="457200" eaLnBrk="1" fontAlgn="base" hangingPunct="1">
              <a:spcBef>
                <a:spcPts val="24"/>
              </a:spcBef>
              <a:spcAft>
                <a:spcPct val="0"/>
              </a:spcAft>
              <a:buFont typeface="Arial"/>
              <a:buChar char="•"/>
            </a:pPr>
            <a:r>
              <a:rPr lang="en-US" altLang="en-US" sz="2800" dirty="0">
                <a:latin typeface="Source Sans Pro" panose="020B0503030403020204" pitchFamily="34" charset="0"/>
                <a:ea typeface="ＭＳ Ｐゴシック" pitchFamily="-109" charset="-128"/>
                <a:cs typeface="Times New Roman" pitchFamily="18" charset="0"/>
              </a:rPr>
              <a:t>Credit History - Applicants </a:t>
            </a:r>
            <a:br>
              <a:rPr lang="en-US" altLang="en-US" sz="2800" dirty="0">
                <a:latin typeface="Source Sans Pro" panose="020B0503030403020204" pitchFamily="34" charset="0"/>
                <a:ea typeface="ＭＳ Ｐゴシック" pitchFamily="-109" charset="-128"/>
                <a:cs typeface="Times New Roman" pitchFamily="18" charset="0"/>
              </a:rPr>
            </a:br>
            <a:r>
              <a:rPr lang="en-US" altLang="en-US" sz="2800" dirty="0">
                <a:latin typeface="Source Sans Pro" panose="020B0503030403020204" pitchFamily="34" charset="0"/>
                <a:ea typeface="ＭＳ Ｐゴシック" pitchFamily="-109" charset="-128"/>
                <a:cs typeface="Times New Roman" pitchFamily="18" charset="0"/>
              </a:rPr>
              <a:t>must have a credit history</a:t>
            </a:r>
            <a:br>
              <a:rPr lang="en-US" altLang="en-US" sz="2800" dirty="0">
                <a:latin typeface="Source Sans Pro" panose="020B0503030403020204" pitchFamily="34" charset="0"/>
                <a:ea typeface="ＭＳ Ｐゴシック" pitchFamily="-109" charset="-128"/>
                <a:cs typeface="Times New Roman" pitchFamily="18" charset="0"/>
              </a:rPr>
            </a:br>
            <a:r>
              <a:rPr lang="en-US" altLang="en-US" sz="2800" dirty="0">
                <a:latin typeface="Source Sans Pro" panose="020B0503030403020204" pitchFamily="34" charset="0"/>
                <a:ea typeface="ＭＳ Ｐゴシック" pitchFamily="-109" charset="-128"/>
                <a:cs typeface="Times New Roman" pitchFamily="18" charset="0"/>
              </a:rPr>
              <a:t>acceptable to SBA.</a:t>
            </a:r>
          </a:p>
          <a:p>
            <a:pPr marL="347472" indent="-347472" defTabSz="457200" eaLnBrk="1" fontAlgn="base" hangingPunct="1">
              <a:spcBef>
                <a:spcPts val="24"/>
              </a:spcBef>
              <a:spcAft>
                <a:spcPct val="0"/>
              </a:spcAft>
              <a:buFont typeface="Arial"/>
              <a:buChar char="•"/>
            </a:pPr>
            <a:endParaRPr lang="en-US" altLang="en-US" sz="1800" dirty="0">
              <a:latin typeface="Source Sans Pro" panose="020B0503030403020204" pitchFamily="34" charset="0"/>
              <a:ea typeface="ＭＳ Ｐゴシック" pitchFamily="-109" charset="-128"/>
              <a:cs typeface="Times New Roman" pitchFamily="18" charset="0"/>
            </a:endParaRPr>
          </a:p>
          <a:p>
            <a:pPr marL="347472" indent="-347472" defTabSz="457200" eaLnBrk="1" fontAlgn="base" hangingPunct="1">
              <a:spcBef>
                <a:spcPts val="24"/>
              </a:spcBef>
              <a:spcAft>
                <a:spcPct val="0"/>
              </a:spcAft>
              <a:buFont typeface="Arial"/>
              <a:buChar char="•"/>
            </a:pPr>
            <a:r>
              <a:rPr lang="en-US" altLang="en-US" sz="2800" dirty="0">
                <a:latin typeface="Source Sans Pro" panose="020B0503030403020204" pitchFamily="34" charset="0"/>
                <a:ea typeface="ＭＳ Ｐゴシック" pitchFamily="-109" charset="-128"/>
                <a:cs typeface="Times New Roman" pitchFamily="18" charset="0"/>
              </a:rPr>
              <a:t>Repayment - Applicants </a:t>
            </a:r>
            <a:br>
              <a:rPr lang="en-US" altLang="en-US" sz="2800" dirty="0">
                <a:latin typeface="Source Sans Pro" panose="020B0503030403020204" pitchFamily="34" charset="0"/>
                <a:ea typeface="ＭＳ Ｐゴシック" pitchFamily="-109" charset="-128"/>
                <a:cs typeface="Times New Roman" pitchFamily="18" charset="0"/>
              </a:rPr>
            </a:br>
            <a:r>
              <a:rPr lang="en-US" altLang="en-US" sz="2800" dirty="0">
                <a:latin typeface="Source Sans Pro" panose="020B0503030403020204" pitchFamily="34" charset="0"/>
                <a:ea typeface="ＭＳ Ｐゴシック" pitchFamily="-109" charset="-128"/>
                <a:cs typeface="Times New Roman" pitchFamily="18" charset="0"/>
              </a:rPr>
              <a:t>must show the ability to </a:t>
            </a:r>
            <a:br>
              <a:rPr lang="en-US" altLang="en-US" sz="2800" dirty="0">
                <a:latin typeface="Source Sans Pro" panose="020B0503030403020204" pitchFamily="34" charset="0"/>
                <a:ea typeface="ＭＳ Ｐゴシック" pitchFamily="-109" charset="-128"/>
                <a:cs typeface="Times New Roman" pitchFamily="18" charset="0"/>
              </a:rPr>
            </a:br>
            <a:r>
              <a:rPr lang="en-US" altLang="en-US" sz="2800" dirty="0">
                <a:latin typeface="Source Sans Pro" panose="020B0503030403020204" pitchFamily="34" charset="0"/>
                <a:ea typeface="ＭＳ Ｐゴシック" pitchFamily="-109" charset="-128"/>
                <a:cs typeface="Times New Roman" pitchFamily="18" charset="0"/>
              </a:rPr>
              <a:t>repay all loans.</a:t>
            </a:r>
            <a:endParaRPr lang="en-US" altLang="en-US" sz="2800" b="1" dirty="0">
              <a:solidFill>
                <a:srgbClr val="000099"/>
              </a:solidFill>
              <a:latin typeface="Times New Roman" pitchFamily="18" charset="0"/>
            </a:endParaRPr>
          </a:p>
        </p:txBody>
      </p:sp>
      <p:sp>
        <p:nvSpPr>
          <p:cNvPr id="13" name="Rectangle 2"/>
          <p:cNvSpPr txBox="1">
            <a:spLocks noChangeArrowheads="1"/>
          </p:cNvSpPr>
          <p:nvPr/>
        </p:nvSpPr>
        <p:spPr>
          <a:xfrm>
            <a:off x="353290" y="233231"/>
            <a:ext cx="8534400" cy="685800"/>
          </a:xfrm>
          <a:prstGeom prst="rect">
            <a:avLst/>
          </a:prstGeom>
        </p:spPr>
        <p:txBody>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sz="3200" b="1" dirty="0">
                <a:solidFill>
                  <a:srgbClr val="003F80"/>
                </a:solidFill>
                <a:latin typeface="Source Sans Pro" panose="020B0503030403020204" pitchFamily="34" charset="0"/>
                <a:cs typeface="Times New Roman" panose="02020603050405020304" pitchFamily="18" charset="0"/>
              </a:rPr>
              <a:t>SBA Loan Requirements</a:t>
            </a:r>
          </a:p>
        </p:txBody>
      </p:sp>
      <p:sp>
        <p:nvSpPr>
          <p:cNvPr id="7" name="Slide Number Placeholder 6"/>
          <p:cNvSpPr>
            <a:spLocks noGrp="1"/>
          </p:cNvSpPr>
          <p:nvPr>
            <p:ph type="sldNum" sz="quarter" idx="12"/>
          </p:nvPr>
        </p:nvSpPr>
        <p:spPr/>
        <p:txBody>
          <a:bodyPr/>
          <a:lstStyle/>
          <a:p>
            <a:pPr>
              <a:defRPr/>
            </a:pPr>
            <a:fld id="{504281D5-3616-403A-A821-05ED70E516A5}" type="slidenum">
              <a:rPr lang="en-US" smtClean="0"/>
              <a:pPr>
                <a:defRPr/>
              </a:pPr>
              <a:t>3</a:t>
            </a:fld>
            <a:endParaRPr lang="en-US" dirty="0"/>
          </a:p>
        </p:txBody>
      </p:sp>
      <p:grpSp>
        <p:nvGrpSpPr>
          <p:cNvPr id="2" name="Group 1">
            <a:extLst>
              <a:ext uri="{FF2B5EF4-FFF2-40B4-BE49-F238E27FC236}">
                <a16:creationId xmlns:a16="http://schemas.microsoft.com/office/drawing/2014/main" id="{1F027291-35EA-4250-8FDE-07804E0022F3}"/>
              </a:ext>
            </a:extLst>
          </p:cNvPr>
          <p:cNvGrpSpPr/>
          <p:nvPr/>
        </p:nvGrpSpPr>
        <p:grpSpPr>
          <a:xfrm>
            <a:off x="780874" y="2057400"/>
            <a:ext cx="952846" cy="3672673"/>
            <a:chOff x="780874" y="2351202"/>
            <a:chExt cx="952846" cy="3672673"/>
          </a:xfrm>
        </p:grpSpPr>
        <p:sp>
          <p:nvSpPr>
            <p:cNvPr id="8" name="Rectangle: Rounded Corners 7" descr="House">
              <a:extLst>
                <a:ext uri="{FF2B5EF4-FFF2-40B4-BE49-F238E27FC236}">
                  <a16:creationId xmlns:a16="http://schemas.microsoft.com/office/drawing/2014/main" id="{CFA4CC7C-A373-48B1-B68E-8F16B8F7A7F9}"/>
                </a:ext>
              </a:extLst>
            </p:cNvPr>
            <p:cNvSpPr/>
            <p:nvPr/>
          </p:nvSpPr>
          <p:spPr>
            <a:xfrm>
              <a:off x="780874" y="2351202"/>
              <a:ext cx="952846" cy="979379"/>
            </a:xfrm>
            <a:prstGeom prst="roundRect">
              <a:avLst>
                <a:gd name="adj" fmla="val 10000"/>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0" name="Rectangle: Rounded Corners 9" descr="Document">
              <a:extLst>
                <a:ext uri="{FF2B5EF4-FFF2-40B4-BE49-F238E27FC236}">
                  <a16:creationId xmlns:a16="http://schemas.microsoft.com/office/drawing/2014/main" id="{877C237C-86C2-4B06-9DF8-DFEF1875C602}"/>
                </a:ext>
              </a:extLst>
            </p:cNvPr>
            <p:cNvSpPr/>
            <p:nvPr/>
          </p:nvSpPr>
          <p:spPr>
            <a:xfrm>
              <a:off x="780874" y="3697849"/>
              <a:ext cx="952846" cy="979379"/>
            </a:xfrm>
            <a:prstGeom prst="roundRect">
              <a:avLst>
                <a:gd name="adj" fmla="val 10000"/>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sp>
          <p:nvSpPr>
            <p:cNvPr id="11" name="Rectangle: Rounded Corners 10" descr="Money">
              <a:extLst>
                <a:ext uri="{FF2B5EF4-FFF2-40B4-BE49-F238E27FC236}">
                  <a16:creationId xmlns:a16="http://schemas.microsoft.com/office/drawing/2014/main" id="{4070E264-BB18-4043-9F90-27DBED9C223F}"/>
                </a:ext>
              </a:extLst>
            </p:cNvPr>
            <p:cNvSpPr/>
            <p:nvPr/>
          </p:nvSpPr>
          <p:spPr>
            <a:xfrm>
              <a:off x="780874" y="5044496"/>
              <a:ext cx="952846" cy="979379"/>
            </a:xfrm>
            <a:prstGeom prst="roundRect">
              <a:avLst>
                <a:gd name="adj" fmla="val 10000"/>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dk1">
                <a:tint val="40000"/>
                <a:hueOff val="0"/>
                <a:satOff val="0"/>
                <a:lumOff val="0"/>
                <a:alphaOff val="0"/>
              </a:schemeClr>
            </a:effectRef>
            <a:fontRef idx="minor">
              <a:schemeClr val="lt1">
                <a:hueOff val="0"/>
                <a:satOff val="0"/>
                <a:lumOff val="0"/>
                <a:alphaOff val="0"/>
              </a:schemeClr>
            </a:fontRef>
          </p:style>
        </p:sp>
      </p:grpSp>
      <p:sp>
        <p:nvSpPr>
          <p:cNvPr id="4" name="TextBox 3">
            <a:extLst>
              <a:ext uri="{FF2B5EF4-FFF2-40B4-BE49-F238E27FC236}">
                <a16:creationId xmlns:a16="http://schemas.microsoft.com/office/drawing/2014/main" id="{99DB9582-8028-4574-AD34-D8E4A1DE5EFF}"/>
              </a:ext>
            </a:extLst>
          </p:cNvPr>
          <p:cNvSpPr txBox="1"/>
          <p:nvPr/>
        </p:nvSpPr>
        <p:spPr>
          <a:xfrm>
            <a:off x="353289" y="1059873"/>
            <a:ext cx="5527965" cy="830997"/>
          </a:xfrm>
          <a:prstGeom prst="rect">
            <a:avLst/>
          </a:prstGeom>
          <a:noFill/>
        </p:spPr>
        <p:txBody>
          <a:bodyPr wrap="square" rtlCol="0">
            <a:spAutoFit/>
          </a:bodyPr>
          <a:lstStyle/>
          <a:p>
            <a:r>
              <a:rPr lang="en-US" altLang="en-US" sz="2400" b="1" dirty="0">
                <a:latin typeface="Source Sans Pro" panose="020B0503030403020204" pitchFamily="34" charset="0"/>
              </a:rPr>
              <a:t>Requirements for loan approval:</a:t>
            </a:r>
          </a:p>
          <a:p>
            <a:endParaRPr lang="en-US" sz="2400" b="1" dirty="0"/>
          </a:p>
        </p:txBody>
      </p:sp>
      <p:sp>
        <p:nvSpPr>
          <p:cNvPr id="3" name="TextBox 2">
            <a:extLst>
              <a:ext uri="{FF2B5EF4-FFF2-40B4-BE49-F238E27FC236}">
                <a16:creationId xmlns:a16="http://schemas.microsoft.com/office/drawing/2014/main" id="{C6833481-0DBD-4BD6-A028-19B0DED788ED}"/>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601389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82263" y="931056"/>
            <a:ext cx="8471647" cy="495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347472" indent="-347472" eaLnBrk="1" hangingPunct="1">
              <a:spcBef>
                <a:spcPts val="24"/>
              </a:spcBef>
            </a:pPr>
            <a:r>
              <a:rPr lang="en-US" altLang="en-US" sz="3200" dirty="0">
                <a:latin typeface="Source Sans Pro" panose="020B0503030403020204" pitchFamily="34" charset="0"/>
                <a:cs typeface="Times New Roman" panose="02020603050405020304" pitchFamily="18" charset="0"/>
              </a:rPr>
              <a:t>SBA’s Resource Partners help businesses:</a:t>
            </a:r>
            <a:endParaRPr lang="en-US" altLang="en-US" sz="2800" dirty="0">
              <a:latin typeface="Source Sans Pro" panose="020B0503030403020204" pitchFamily="34" charset="0"/>
              <a:cs typeface="Times New Roman" panose="02020603050405020304" pitchFamily="18" charset="0"/>
            </a:endParaRPr>
          </a:p>
          <a:p>
            <a:pPr marL="173736" indent="-173736" eaLnBrk="1" hangingPunct="1">
              <a:spcBef>
                <a:spcPts val="600"/>
              </a:spcBef>
              <a:buFont typeface="Arial" panose="020B0604020202020204" pitchFamily="34" charset="0"/>
              <a:buChar char="•"/>
            </a:pPr>
            <a:r>
              <a:rPr lang="en-US" altLang="en-US" sz="2800" dirty="0">
                <a:latin typeface="Source Sans Pro" panose="020B0503030403020204" pitchFamily="34" charset="0"/>
                <a:cs typeface="Times New Roman" panose="02020603050405020304" pitchFamily="18" charset="0"/>
              </a:rPr>
              <a:t>Successfully stay in business.</a:t>
            </a:r>
          </a:p>
          <a:p>
            <a:pPr marL="173736" indent="-173736" eaLnBrk="1" hangingPunct="1">
              <a:spcBef>
                <a:spcPts val="600"/>
              </a:spcBef>
              <a:buFont typeface="Arial" panose="020B0604020202020204" pitchFamily="34" charset="0"/>
              <a:buChar char="•"/>
            </a:pPr>
            <a:r>
              <a:rPr lang="en-US" altLang="en-US" sz="2800" dirty="0">
                <a:latin typeface="Source Sans Pro" panose="020B0503030403020204" pitchFamily="34" charset="0"/>
                <a:cs typeface="Times New Roman" panose="02020603050405020304" pitchFamily="18" charset="0"/>
              </a:rPr>
              <a:t>Develop operational, financial and marketing plans.</a:t>
            </a:r>
          </a:p>
          <a:p>
            <a:pPr marL="173736" indent="-173736" eaLnBrk="1" hangingPunct="1">
              <a:spcBef>
                <a:spcPts val="600"/>
              </a:spcBef>
              <a:buFont typeface="Arial" panose="020B0604020202020204" pitchFamily="34" charset="0"/>
              <a:buChar char="•"/>
            </a:pPr>
            <a:r>
              <a:rPr lang="en-US" altLang="en-US" sz="2800" dirty="0">
                <a:latin typeface="Source Sans Pro" panose="020B0503030403020204" pitchFamily="34" charset="0"/>
                <a:cs typeface="Times New Roman" panose="02020603050405020304" pitchFamily="18" charset="0"/>
              </a:rPr>
              <a:t>Consider alternative sources of revenue. </a:t>
            </a:r>
          </a:p>
          <a:p>
            <a:pPr marL="173736" indent="-173736" eaLnBrk="1" hangingPunct="1">
              <a:spcBef>
                <a:spcPts val="600"/>
              </a:spcBef>
              <a:buFont typeface="Arial" panose="020B0604020202020204" pitchFamily="34" charset="0"/>
              <a:buChar char="•"/>
            </a:pPr>
            <a:r>
              <a:rPr lang="en-US" altLang="en-US" sz="2800" dirty="0">
                <a:latin typeface="Source Sans Pro" panose="020B0503030403020204" pitchFamily="34" charset="0"/>
                <a:cs typeface="Times New Roman" panose="02020603050405020304" pitchFamily="18" charset="0"/>
              </a:rPr>
              <a:t>Identify ways to reduce costs.</a:t>
            </a:r>
          </a:p>
          <a:p>
            <a:pPr marL="173736" indent="-173736" eaLnBrk="1" hangingPunct="1">
              <a:spcBef>
                <a:spcPts val="600"/>
              </a:spcBef>
              <a:buFont typeface="Arial" panose="020B0604020202020204" pitchFamily="34" charset="0"/>
              <a:buChar char="•"/>
            </a:pPr>
            <a:r>
              <a:rPr lang="en-US" altLang="en-US" sz="2800" dirty="0">
                <a:latin typeface="Source Sans Pro" panose="020B0503030403020204" pitchFamily="34" charset="0"/>
                <a:cs typeface="Times New Roman" panose="02020603050405020304" pitchFamily="18" charset="0"/>
              </a:rPr>
              <a:t>Update management and technical services</a:t>
            </a:r>
          </a:p>
          <a:p>
            <a:pPr marL="173736" indent="-173736" eaLnBrk="1" hangingPunct="1">
              <a:spcBef>
                <a:spcPts val="600"/>
              </a:spcBef>
              <a:buFont typeface="Arial" panose="020B0604020202020204" pitchFamily="34" charset="0"/>
              <a:buChar char="•"/>
            </a:pPr>
            <a:r>
              <a:rPr lang="en-US" sz="2800" dirty="0">
                <a:latin typeface="Source Sans Pro" panose="020B0503030403020204" pitchFamily="34" charset="0"/>
                <a:ea typeface="Source Sans Pro" panose="020B0503030403020204" pitchFamily="34" charset="0"/>
              </a:rPr>
              <a:t>For the nearest office, visit: </a:t>
            </a:r>
            <a:r>
              <a:rPr lang="en-US" sz="2800" dirty="0">
                <a:solidFill>
                  <a:srgbClr val="000000"/>
                </a:solidFill>
                <a:latin typeface="Source Sans Pro" panose="020B0503030403020204" pitchFamily="34" charset="0"/>
                <a:ea typeface="Source Sans Pro" panose="020B0503030403020204" pitchFamily="34" charset="0"/>
                <a:hlinkClick r:id="rId2"/>
              </a:rPr>
              <a:t>https://www.sba.gov/local-assistance</a:t>
            </a:r>
            <a:endParaRPr lang="en-US" sz="2800" dirty="0">
              <a:solidFill>
                <a:srgbClr val="000000"/>
              </a:solidFill>
              <a:latin typeface="Source Sans Pro" panose="020B0503030403020204" pitchFamily="34" charset="0"/>
              <a:ea typeface="Source Sans Pro" panose="020B0503030403020204" pitchFamily="34" charset="0"/>
            </a:endParaRPr>
          </a:p>
          <a:p>
            <a:pPr marL="173736" indent="-173736" eaLnBrk="1" hangingPunct="1">
              <a:spcBef>
                <a:spcPts val="600"/>
              </a:spcBef>
              <a:buFont typeface="Arial" panose="020B0604020202020204" pitchFamily="34" charset="0"/>
              <a:buChar char="•"/>
            </a:pPr>
            <a:endParaRPr lang="en-US" altLang="en-US" sz="2800" dirty="0">
              <a:solidFill>
                <a:srgbClr val="000099"/>
              </a:solidFill>
              <a:latin typeface="Source Sans Pro" panose="020B0503030403020204" pitchFamily="34" charset="0"/>
              <a:cs typeface="Times New Roman" panose="02020603050405020304" pitchFamily="18" charset="0"/>
            </a:endParaRPr>
          </a:p>
          <a:p>
            <a:pPr marL="347472" indent="-347472" eaLnBrk="1" hangingPunct="1">
              <a:spcBef>
                <a:spcPts val="24"/>
              </a:spcBef>
              <a:buFont typeface="Arial" panose="020B0604020202020204" pitchFamily="34" charset="0"/>
              <a:buChar char="•"/>
            </a:pPr>
            <a:endParaRPr lang="en-US" altLang="en-US" sz="2800" dirty="0">
              <a:solidFill>
                <a:srgbClr val="000099"/>
              </a:solidFill>
              <a:latin typeface="Source Sans Pro" panose="020B0503030403020204" pitchFamily="34" charset="0"/>
              <a:cs typeface="Times New Roman" panose="02020603050405020304" pitchFamily="18" charset="0"/>
            </a:endParaRPr>
          </a:p>
          <a:p>
            <a:pPr marL="347472" indent="-347472" eaLnBrk="1" hangingPunct="1">
              <a:spcBef>
                <a:spcPts val="24"/>
              </a:spcBef>
              <a:buFont typeface="Arial" panose="020B0604020202020204" pitchFamily="34" charset="0"/>
              <a:buChar char="•"/>
            </a:pPr>
            <a:endParaRPr lang="en-US" altLang="en-US" sz="2800" dirty="0">
              <a:solidFill>
                <a:srgbClr val="000099"/>
              </a:solidFill>
              <a:latin typeface="Source Sans Pro" panose="020B0503030403020204" pitchFamily="34" charset="0"/>
              <a:cs typeface="Times New Roman" panose="02020603050405020304" pitchFamily="18" charset="0"/>
            </a:endParaRPr>
          </a:p>
          <a:p>
            <a:pPr marL="347472" indent="-347472" eaLnBrk="1" hangingPunct="1">
              <a:spcBef>
                <a:spcPts val="24"/>
              </a:spcBef>
              <a:buFont typeface="Arial" panose="020B0604020202020204" pitchFamily="34" charset="0"/>
              <a:buChar char="•"/>
            </a:pPr>
            <a:endParaRPr lang="en-US" altLang="en-US" sz="2800" dirty="0">
              <a:solidFill>
                <a:srgbClr val="000099"/>
              </a:solidFill>
              <a:latin typeface="Source Sans Pro" panose="020B0503030403020204" pitchFamily="34" charset="0"/>
              <a:cs typeface="Times New Roman" panose="02020603050405020304" pitchFamily="18" charset="0"/>
            </a:endParaRPr>
          </a:p>
          <a:p>
            <a:pPr marL="347472" indent="-347472" eaLnBrk="1" hangingPunct="1">
              <a:spcBef>
                <a:spcPts val="24"/>
              </a:spcBef>
            </a:pPr>
            <a:r>
              <a:rPr lang="en-US" altLang="en-US" sz="2800" dirty="0">
                <a:solidFill>
                  <a:srgbClr val="000099"/>
                </a:solidFill>
                <a:latin typeface="Source Sans Pro" panose="020B0503030403020204" pitchFamily="34" charset="0"/>
                <a:cs typeface="Times New Roman" panose="02020603050405020304" pitchFamily="18" charset="0"/>
              </a:rPr>
              <a:t>  </a:t>
            </a:r>
          </a:p>
          <a:p>
            <a:pPr marL="347472" indent="-347472" eaLnBrk="1" hangingPunct="1">
              <a:spcBef>
                <a:spcPts val="24"/>
              </a:spcBef>
            </a:pPr>
            <a:endParaRPr lang="en-US" altLang="en-US" sz="2800" dirty="0">
              <a:solidFill>
                <a:srgbClr val="000099"/>
              </a:solidFill>
              <a:latin typeface="Source Sans Pro" panose="020B0503030403020204" pitchFamily="34" charset="0"/>
              <a:cs typeface="Times New Roman" panose="02020603050405020304" pitchFamily="18" charset="0"/>
            </a:endParaRPr>
          </a:p>
          <a:p>
            <a:pPr marL="347472" indent="-347472" eaLnBrk="1" hangingPunct="1">
              <a:spcBef>
                <a:spcPts val="24"/>
              </a:spcBef>
              <a:buFont typeface="Arial" panose="020B0604020202020204" pitchFamily="34" charset="0"/>
              <a:buChar char="•"/>
            </a:pPr>
            <a:endParaRPr lang="en-US" altLang="en-US" sz="2800" dirty="0">
              <a:solidFill>
                <a:srgbClr val="000099"/>
              </a:solidFill>
              <a:latin typeface="Source Sans Pro" panose="020B0503030403020204" pitchFamily="34" charset="0"/>
              <a:cs typeface="Times New Roman" panose="02020603050405020304" pitchFamily="18" charset="0"/>
            </a:endParaRPr>
          </a:p>
        </p:txBody>
      </p:sp>
      <p:sp>
        <p:nvSpPr>
          <p:cNvPr id="5" name="Rectangle 18"/>
          <p:cNvSpPr txBox="1">
            <a:spLocks noChangeArrowheads="1"/>
          </p:cNvSpPr>
          <p:nvPr/>
        </p:nvSpPr>
        <p:spPr>
          <a:xfrm>
            <a:off x="238125" y="296493"/>
            <a:ext cx="8667750" cy="609600"/>
          </a:xfrm>
          <a:prstGeom prst="rect">
            <a:avLst/>
          </a:prstGeom>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altLang="en-US" sz="4000" b="1" dirty="0"/>
              <a:t>SBA Resource Partners</a:t>
            </a:r>
            <a:r>
              <a:rPr lang="en-US" altLang="en-US" sz="4000" dirty="0"/>
              <a:t> </a:t>
            </a:r>
            <a:endParaRPr lang="en-US" altLang="en-US" sz="4000" b="1" dirty="0"/>
          </a:p>
        </p:txBody>
      </p:sp>
      <p:sp>
        <p:nvSpPr>
          <p:cNvPr id="9" name="Slide Number Placeholder 8"/>
          <p:cNvSpPr>
            <a:spLocks noGrp="1"/>
          </p:cNvSpPr>
          <p:nvPr>
            <p:ph type="sldNum" sz="quarter" idx="12"/>
          </p:nvPr>
        </p:nvSpPr>
        <p:spPr/>
        <p:txBody>
          <a:bodyPr/>
          <a:lstStyle/>
          <a:p>
            <a:pPr>
              <a:defRPr/>
            </a:pPr>
            <a:fld id="{504281D5-3616-403A-A821-05ED70E516A5}" type="slidenum">
              <a:rPr lang="en-US" smtClean="0"/>
              <a:pPr>
                <a:defRPr/>
              </a:pPr>
              <a:t>30</a:t>
            </a:fld>
            <a:endParaRPr lang="en-US" dirty="0"/>
          </a:p>
        </p:txBody>
      </p:sp>
      <p:pic>
        <p:nvPicPr>
          <p:cNvPr id="7" name="Picture 2">
            <a:extLst>
              <a:ext uri="{FF2B5EF4-FFF2-40B4-BE49-F238E27FC236}">
                <a16:creationId xmlns:a16="http://schemas.microsoft.com/office/drawing/2014/main" id="{89A5D32E-DB95-4C45-8436-92EF388EB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18" y="5697688"/>
            <a:ext cx="1623641" cy="940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A62714D5-1F71-4FD4-AB49-02A0A8062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376591"/>
            <a:ext cx="3016571" cy="642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a:extLst>
              <a:ext uri="{FF2B5EF4-FFF2-40B4-BE49-F238E27FC236}">
                <a16:creationId xmlns:a16="http://schemas.microsoft.com/office/drawing/2014/main" id="{2259B651-A345-4936-AA41-860276592D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8326" y="5868075"/>
            <a:ext cx="2105116"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a:extLst>
              <a:ext uri="{FF2B5EF4-FFF2-40B4-BE49-F238E27FC236}">
                <a16:creationId xmlns:a16="http://schemas.microsoft.com/office/drawing/2014/main" id="{484E9222-F669-4ED6-862B-726341DE04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4620" y="5524597"/>
            <a:ext cx="1514427" cy="100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A94EA2B5-252F-4D40-9B1E-48BC3F39A26D}"/>
              </a:ext>
            </a:extLst>
          </p:cNvPr>
          <p:cNvSpPr txBox="1"/>
          <p:nvPr/>
        </p:nvSpPr>
        <p:spPr>
          <a:xfrm>
            <a:off x="152400" y="624840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2119910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The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31</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838200" y="1438302"/>
            <a:ext cx="7368010" cy="5016758"/>
          </a:xfrm>
          <a:prstGeom prst="rect">
            <a:avLst/>
          </a:prstGeom>
        </p:spPr>
        <p:txBody>
          <a:bodyPr wrap="square">
            <a:spAutoFit/>
          </a:bodyPr>
          <a:lstStyle/>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Although the deadline to return the SBA physical loan application is not until </a:t>
            </a:r>
            <a:r>
              <a:rPr lang="en-US" b="1" u="sng" dirty="0">
                <a:solidFill>
                  <a:schemeClr val="tx1"/>
                </a:solidFill>
                <a:latin typeface="Source Sans Pro" panose="020B0503030403020204" pitchFamily="34" charset="0"/>
                <a:ea typeface="Source Sans Pro" panose="020B0503030403020204" pitchFamily="34" charset="0"/>
              </a:rPr>
              <a:t>October 2, 2020 </a:t>
            </a:r>
            <a:r>
              <a:rPr lang="en-US" dirty="0">
                <a:solidFill>
                  <a:schemeClr val="tx1"/>
                </a:solidFill>
                <a:latin typeface="Source Sans Pro" panose="020B0503030403020204" pitchFamily="34" charset="0"/>
                <a:ea typeface="Source Sans Pro" panose="020B0503030403020204" pitchFamily="34" charset="0"/>
              </a:rPr>
              <a:t>and the SBA economic Injury Disaster Loan application deadline is not until </a:t>
            </a:r>
            <a:r>
              <a:rPr lang="en-US" b="1" u="sng" dirty="0">
                <a:solidFill>
                  <a:schemeClr val="tx1"/>
                </a:solidFill>
                <a:latin typeface="Source Sans Pro" panose="020B0503030403020204" pitchFamily="34" charset="0"/>
                <a:ea typeface="Source Sans Pro" panose="020B0503030403020204" pitchFamily="34" charset="0"/>
              </a:rPr>
              <a:t>May 3, 2021</a:t>
            </a:r>
            <a:r>
              <a:rPr lang="en-US" dirty="0">
                <a:solidFill>
                  <a:schemeClr val="tx1"/>
                </a:solidFill>
                <a:latin typeface="Source Sans Pro" panose="020B0503030403020204" pitchFamily="34" charset="0"/>
                <a:ea typeface="Source Sans Pro" panose="020B0503030403020204" pitchFamily="34" charset="0"/>
              </a:rPr>
              <a:t>, encourage everyone to submit the completed application as soon as possible.</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missing information.  Make sure to complete all filing requirements before submitting the application and forms.</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
        <p:nvSpPr>
          <p:cNvPr id="7" name="Footer Placeholder 2">
            <a:extLst>
              <a:ext uri="{FF2B5EF4-FFF2-40B4-BE49-F238E27FC236}">
                <a16:creationId xmlns:a16="http://schemas.microsoft.com/office/drawing/2014/main" id="{63C753A6-4761-40E0-9711-879AB5FA8348}"/>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3" name="TextBox 2">
            <a:extLst>
              <a:ext uri="{FF2B5EF4-FFF2-40B4-BE49-F238E27FC236}">
                <a16:creationId xmlns:a16="http://schemas.microsoft.com/office/drawing/2014/main" id="{98C7DE27-5B3F-46AE-BCB4-734AA8D3748F}"/>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723516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0246" y="2183377"/>
            <a:ext cx="7019365" cy="3816429"/>
          </a:xfrm>
          <a:prstGeom prst="rect">
            <a:avLst/>
          </a:prstGeom>
        </p:spPr>
        <p:txBody>
          <a:bodyPr wrap="square">
            <a:spAutoFit/>
          </a:bodyPr>
          <a:lstStyle/>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For More Information about SBA disaster assistance programs, go to:</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hlinkClick r:id="rId3"/>
              </a:rPr>
              <a:t>www.sba.gov/disaster</a:t>
            </a: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	 </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Or, contact SBA’s </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Customer Service Center at: </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1-800-659-2955  /  1-800-877-8339 (TTY)</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Or by email at:</a:t>
            </a:r>
          </a:p>
          <a:p>
            <a:pPr lvl="0" algn="ctr" defTabSz="457200" fontAlgn="base">
              <a:spcBef>
                <a:spcPct val="0"/>
              </a:spcBef>
              <a:spcAft>
                <a:spcPct val="0"/>
              </a:spcAft>
              <a:defRPr/>
            </a:pP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hlinkClick r:id="rId4"/>
              </a:rPr>
              <a:t>disastercustomerservice@sba.gov</a:t>
            </a:r>
            <a:r>
              <a:rPr lang="en-US" altLang="en-US" sz="2800" b="1" dirty="0">
                <a:solidFill>
                  <a:srgbClr val="000099"/>
                </a:solidFill>
                <a:latin typeface="Source Sans Pro" panose="020B0503030403020204" pitchFamily="34" charset="0"/>
                <a:ea typeface="ＭＳ Ｐゴシック" pitchFamily="-109" charset="-128"/>
                <a:cs typeface="Times New Roman" pitchFamily="18" charset="0"/>
              </a:rPr>
              <a:t>	 </a:t>
            </a:r>
          </a:p>
          <a:p>
            <a:pPr lvl="0" algn="ctr" defTabSz="457200" fontAlgn="base">
              <a:spcBef>
                <a:spcPct val="0"/>
              </a:spcBef>
              <a:spcAft>
                <a:spcPct val="0"/>
              </a:spcAft>
              <a:defRPr/>
            </a:pPr>
            <a:endParaRPr lang="en-US" altLang="en-US" b="1" dirty="0">
              <a:solidFill>
                <a:srgbClr val="000099"/>
              </a:solidFill>
              <a:latin typeface="Times New Roman" pitchFamily="18" charset="0"/>
              <a:ea typeface="ＭＳ Ｐゴシック" pitchFamily="-109" charset="-128"/>
              <a:cs typeface="Times New Roman" pitchFamily="18" charset="0"/>
            </a:endParaRPr>
          </a:p>
        </p:txBody>
      </p:sp>
      <p:sp>
        <p:nvSpPr>
          <p:cNvPr id="10" name="Title 1"/>
          <p:cNvSpPr txBox="1">
            <a:spLocks/>
          </p:cNvSpPr>
          <p:nvPr/>
        </p:nvSpPr>
        <p:spPr>
          <a:xfrm>
            <a:off x="277813" y="615297"/>
            <a:ext cx="8685212" cy="1482444"/>
          </a:xfrm>
          <a:prstGeom prst="rect">
            <a:avLst/>
          </a:prstGeom>
        </p:spPr>
        <p:txBody>
          <a:bodyPr/>
          <a:lstStyle>
            <a:lvl1pPr algn="ctr" defTabSz="457200" rtl="0" eaLnBrk="1" fontAlgn="base" hangingPunct="1">
              <a:spcBef>
                <a:spcPct val="0"/>
              </a:spcBef>
              <a:spcAft>
                <a:spcPct val="0"/>
              </a:spcAft>
              <a:defRPr sz="4000" b="1" kern="1200" baseline="0">
                <a:solidFill>
                  <a:srgbClr val="000099"/>
                </a:solidFill>
                <a:latin typeface="Arial" pitchFamily="34" charset="0"/>
                <a:ea typeface="ＭＳ Ｐゴシック" pitchFamily="-109" charset="-128"/>
                <a:cs typeface="Arial"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dirty="0">
                <a:latin typeface="Source Sans Pro" panose="020B0503030403020204" pitchFamily="34" charset="0"/>
                <a:cs typeface="Times New Roman" panose="02020603050405020304" pitchFamily="18" charset="0"/>
              </a:rPr>
              <a:t>SBA Office of Disaster Assistance Contacts for the Public </a:t>
            </a:r>
          </a:p>
        </p:txBody>
      </p:sp>
      <p:sp>
        <p:nvSpPr>
          <p:cNvPr id="11" name="Slide Number Placeholder 2"/>
          <p:cNvSpPr txBox="1">
            <a:spLocks/>
          </p:cNvSpPr>
          <p:nvPr/>
        </p:nvSpPr>
        <p:spPr>
          <a:xfrm>
            <a:off x="6553200" y="6356350"/>
            <a:ext cx="2133600" cy="365125"/>
          </a:xfrm>
          <a:prstGeom prst="rect">
            <a:avLst/>
          </a:prstGeom>
        </p:spPr>
        <p:txBody>
          <a:bodyPr/>
          <a:ls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a:lstStyle>
          <a:p>
            <a:pPr algn="r">
              <a:defRPr/>
            </a:pPr>
            <a:fld id="{504281D5-3616-403A-A821-05ED70E516A5}" type="slidenum">
              <a:rPr lang="en-US" sz="900" smtClean="0">
                <a:solidFill>
                  <a:srgbClr val="898989"/>
                </a:solidFill>
                <a:latin typeface="+mn-lt"/>
              </a:rPr>
              <a:pPr algn="r">
                <a:defRPr/>
              </a:pPr>
              <a:t>32</a:t>
            </a:fld>
            <a:endParaRPr lang="en-US" sz="900" dirty="0">
              <a:solidFill>
                <a:srgbClr val="898989"/>
              </a:solidFill>
              <a:latin typeface="+mn-lt"/>
            </a:endParaRPr>
          </a:p>
        </p:txBody>
      </p:sp>
      <p:sp>
        <p:nvSpPr>
          <p:cNvPr id="2" name="TextBox 1">
            <a:extLst>
              <a:ext uri="{FF2B5EF4-FFF2-40B4-BE49-F238E27FC236}">
                <a16:creationId xmlns:a16="http://schemas.microsoft.com/office/drawing/2014/main" id="{1D03B580-579E-4778-A3AB-00C2D51C7772}"/>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29828518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5309" y="24129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91519"/>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993559" y="4819471"/>
            <a:ext cx="71568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For  information on the Small Business Administration</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and its programs 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33</a:t>
            </a:fld>
            <a:endParaRPr lang="en-US" altLang="en-US" dirty="0"/>
          </a:p>
        </p:txBody>
      </p:sp>
      <p:sp>
        <p:nvSpPr>
          <p:cNvPr id="7" name="Footer Placeholder 2">
            <a:extLst>
              <a:ext uri="{FF2B5EF4-FFF2-40B4-BE49-F238E27FC236}">
                <a16:creationId xmlns:a16="http://schemas.microsoft.com/office/drawing/2014/main" id="{4C8E77DF-7B95-4917-9F3A-6A11769F57B3}"/>
              </a:ext>
            </a:extLst>
          </p:cNvPr>
          <p:cNvSpPr>
            <a:spLocks noGrp="1"/>
          </p:cNvSpPr>
          <p:nvPr>
            <p:ph type="ftr" sz="quarter" idx="11"/>
          </p:nvPr>
        </p:nvSpPr>
        <p:spPr>
          <a:xfrm>
            <a:off x="2552700" y="6313746"/>
            <a:ext cx="4533900" cy="365125"/>
          </a:xfrm>
        </p:spPr>
        <p:txBody>
          <a:bodyPr/>
          <a:lstStyle/>
          <a:p>
            <a:r>
              <a:rPr lang="en-US" dirty="0"/>
              <a:t>U.S. Small Business -Office of Disaster Assistance-Field Operations Center – East/West</a:t>
            </a:r>
          </a:p>
        </p:txBody>
      </p:sp>
      <p:sp>
        <p:nvSpPr>
          <p:cNvPr id="2" name="TextBox 1">
            <a:extLst>
              <a:ext uri="{FF2B5EF4-FFF2-40B4-BE49-F238E27FC236}">
                <a16:creationId xmlns:a16="http://schemas.microsoft.com/office/drawing/2014/main" id="{CE57A8B9-601E-4E90-B0C9-45C0DFDDC6E2}"/>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839399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p:cNvSpPr>
            <a:spLocks noChangeArrowheads="1"/>
          </p:cNvSpPr>
          <p:nvPr/>
        </p:nvSpPr>
        <p:spPr bwMode="auto">
          <a:xfrm>
            <a:off x="371470" y="1099967"/>
            <a:ext cx="86582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spcBef>
                <a:spcPct val="20000"/>
              </a:spcBef>
              <a:spcAft>
                <a:spcPts val="1200"/>
              </a:spcAft>
            </a:pPr>
            <a:r>
              <a:rPr lang="en-US" altLang="en-US" sz="2800" dirty="0">
                <a:latin typeface="Source Sans Pro" panose="020B0503030403020204" pitchFamily="34" charset="0"/>
              </a:rPr>
              <a:t>The law gives SBA several powerful tools to make disaster loans affordable:</a:t>
            </a:r>
          </a:p>
          <a:p>
            <a:pPr marL="347472" lvl="1" indent="-347472" eaLnBrk="1" hangingPunct="1">
              <a:buFont typeface="Arial" pitchFamily="34" charset="0"/>
              <a:buChar char="•"/>
            </a:pPr>
            <a:r>
              <a:rPr lang="en-US" altLang="en-US" sz="2800" dirty="0">
                <a:latin typeface="Source Sans Pro" panose="020B0503030403020204" pitchFamily="34" charset="0"/>
              </a:rPr>
              <a:t>Low interest rates </a:t>
            </a:r>
          </a:p>
          <a:p>
            <a:pPr marL="347472" lvl="1" indent="-347472" eaLnBrk="1" hangingPunct="1">
              <a:buFont typeface="Arial" pitchFamily="34" charset="0"/>
              <a:buChar char="•"/>
            </a:pPr>
            <a:r>
              <a:rPr lang="en-US" altLang="en-US" sz="2800" dirty="0">
                <a:latin typeface="Source Sans Pro" panose="020B0503030403020204" pitchFamily="34" charset="0"/>
              </a:rPr>
              <a:t>Long terms (15 or 30 years)</a:t>
            </a:r>
          </a:p>
          <a:p>
            <a:pPr marL="347472" lvl="1" indent="-347472" eaLnBrk="1" hangingPunct="1">
              <a:buFont typeface="Arial" pitchFamily="34" charset="0"/>
              <a:buChar char="•"/>
            </a:pPr>
            <a:r>
              <a:rPr lang="en-US" altLang="en-US" sz="2800" dirty="0">
                <a:latin typeface="Source Sans Pro" panose="020B0503030403020204" pitchFamily="34" charset="0"/>
              </a:rPr>
              <a:t>Refinancing of prior debts (in some cases)</a:t>
            </a:r>
          </a:p>
          <a:p>
            <a:pPr marL="347472" indent="-347472">
              <a:spcBef>
                <a:spcPts val="0"/>
              </a:spcBef>
              <a:spcAft>
                <a:spcPts val="1200"/>
              </a:spcAft>
              <a:buFont typeface="Arial" panose="020B0604020202020204" pitchFamily="34" charset="0"/>
              <a:buChar char="•"/>
            </a:pPr>
            <a:r>
              <a:rPr lang="en-US" altLang="en-US" sz="2800" dirty="0">
                <a:latin typeface="Source Sans Pro" panose="020B0503030403020204" pitchFamily="34" charset="0"/>
              </a:rPr>
              <a:t>Filing Deadline for Physical Damage: 60 days from the declaration date. </a:t>
            </a:r>
          </a:p>
          <a:p>
            <a:pPr marL="347472" indent="-347472">
              <a:spcBef>
                <a:spcPts val="0"/>
              </a:spcBef>
              <a:spcAft>
                <a:spcPts val="1200"/>
              </a:spcAft>
              <a:buFont typeface="Arial" panose="020B0604020202020204" pitchFamily="34" charset="0"/>
              <a:buChar char="•"/>
            </a:pPr>
            <a:r>
              <a:rPr lang="en-US" altLang="en-US" sz="2800" dirty="0">
                <a:latin typeface="Source Sans Pro" panose="020B0503030403020204" pitchFamily="34" charset="0"/>
              </a:rPr>
              <a:t>Filing Deadline for Economic Injury: 9 months from the declaration date.</a:t>
            </a:r>
          </a:p>
          <a:p>
            <a:pPr marL="0" indent="0" eaLnBrk="1" hangingPunct="1">
              <a:spcBef>
                <a:spcPts val="24"/>
              </a:spcBef>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a:p>
            <a:pPr eaLnBrk="1" hangingPunct="1">
              <a:spcBef>
                <a:spcPts val="24"/>
              </a:spcBef>
              <a:buFontTx/>
              <a:buChar char="•"/>
            </a:pPr>
            <a:endParaRPr lang="en-US" altLang="en-US" sz="2800" b="1" dirty="0">
              <a:solidFill>
                <a:srgbClr val="000099"/>
              </a:solidFill>
              <a:latin typeface="Times New Roman" pitchFamily="18" charset="0"/>
            </a:endParaRPr>
          </a:p>
        </p:txBody>
      </p:sp>
      <p:sp>
        <p:nvSpPr>
          <p:cNvPr id="6" name="Title 1"/>
          <p:cNvSpPr>
            <a:spLocks noGrp="1"/>
          </p:cNvSpPr>
          <p:nvPr>
            <p:ph type="title"/>
          </p:nvPr>
        </p:nvSpPr>
        <p:spPr>
          <a:xfrm>
            <a:off x="238126" y="329151"/>
            <a:ext cx="8648700" cy="590549"/>
          </a:xfrm>
        </p:spPr>
        <p:txBody>
          <a:bodyPr>
            <a:normAutofit fontScale="90000"/>
          </a:bodyPr>
          <a:lstStyle/>
          <a:p>
            <a:pPr>
              <a:spcBef>
                <a:spcPts val="864"/>
              </a:spcBef>
              <a:defRPr/>
            </a:pPr>
            <a:r>
              <a:rPr lang="en-US" altLang="en-US" sz="4400" dirty="0">
                <a:latin typeface="Source Sans Pro" panose="020B0503030403020204" pitchFamily="34" charset="0"/>
              </a:rPr>
              <a:t>SBA’s Disaster Loan Program </a:t>
            </a:r>
            <a:br>
              <a:rPr lang="en-US" dirty="0">
                <a:latin typeface="+mn-lt"/>
              </a:rPr>
            </a:br>
            <a:endParaRPr lang="en-US" dirty="0">
              <a:latin typeface="+mn-lt"/>
            </a:endParaRPr>
          </a:p>
        </p:txBody>
      </p:sp>
      <p:sp>
        <p:nvSpPr>
          <p:cNvPr id="8" name="Slide Number Placeholder 7"/>
          <p:cNvSpPr>
            <a:spLocks noGrp="1"/>
          </p:cNvSpPr>
          <p:nvPr>
            <p:ph type="sldNum" sz="quarter" idx="12"/>
          </p:nvPr>
        </p:nvSpPr>
        <p:spPr/>
        <p:txBody>
          <a:bodyPr/>
          <a:lstStyle/>
          <a:p>
            <a:pPr>
              <a:defRPr/>
            </a:pPr>
            <a:fld id="{504281D5-3616-403A-A821-05ED70E516A5}" type="slidenum">
              <a:rPr lang="en-US" smtClean="0"/>
              <a:pPr>
                <a:defRPr/>
              </a:pPr>
              <a:t>4</a:t>
            </a:fld>
            <a:endParaRPr lang="en-US" dirty="0"/>
          </a:p>
        </p:txBody>
      </p:sp>
      <p:sp>
        <p:nvSpPr>
          <p:cNvPr id="2" name="TextBox 1">
            <a:extLst>
              <a:ext uri="{FF2B5EF4-FFF2-40B4-BE49-F238E27FC236}">
                <a16:creationId xmlns:a16="http://schemas.microsoft.com/office/drawing/2014/main" id="{A306461B-BA86-4897-A9A3-53F66C6F920B}"/>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6643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276514" y="1348701"/>
            <a:ext cx="78486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rgbClr val="545555"/>
                </a:solidFill>
                <a:latin typeface="Arial" charset="0"/>
                <a:ea typeface="MS PGothic" pitchFamily="34" charset="-128"/>
              </a:defRPr>
            </a:lvl1pPr>
            <a:lvl2pPr marL="742950" indent="-285750" eaLnBrk="0" hangingPunct="0">
              <a:defRPr sz="2000">
                <a:solidFill>
                  <a:srgbClr val="545555"/>
                </a:solidFill>
                <a:latin typeface="Arial" charset="0"/>
                <a:ea typeface="MS PGothic" pitchFamily="34" charset="-128"/>
              </a:defRPr>
            </a:lvl2pPr>
            <a:lvl3pPr marL="1143000" indent="-228600" eaLnBrk="0" hangingPunct="0">
              <a:defRPr sz="2000">
                <a:solidFill>
                  <a:srgbClr val="545555"/>
                </a:solidFill>
                <a:latin typeface="Arial" charset="0"/>
                <a:ea typeface="MS PGothic" pitchFamily="34" charset="-128"/>
              </a:defRPr>
            </a:lvl3pPr>
            <a:lvl4pPr marL="1600200" indent="-228600" eaLnBrk="0" hangingPunct="0">
              <a:defRPr sz="2000">
                <a:solidFill>
                  <a:srgbClr val="545555"/>
                </a:solidFill>
                <a:latin typeface="Arial" charset="0"/>
                <a:ea typeface="MS PGothic" pitchFamily="34" charset="-128"/>
              </a:defRPr>
            </a:lvl4pPr>
            <a:lvl5pPr marL="2057400" indent="-228600" eaLnBrk="0" hangingPunct="0">
              <a:defRPr sz="2000">
                <a:solidFill>
                  <a:srgbClr val="545555"/>
                </a:solidFill>
                <a:latin typeface="Arial"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charset="0"/>
                <a:ea typeface="MS PGothic" pitchFamily="34" charset="-128"/>
              </a:defRPr>
            </a:lvl9pPr>
          </a:lstStyle>
          <a:p>
            <a:pPr eaLnBrk="1" hangingPunct="1">
              <a:buFontTx/>
              <a:buChar char="•"/>
              <a:defRPr/>
            </a:pPr>
            <a:r>
              <a:rPr lang="en-US" altLang="en-US" sz="2800" dirty="0">
                <a:solidFill>
                  <a:schemeClr val="tx1"/>
                </a:solidFill>
                <a:latin typeface="Source Sans Pro" panose="020B0503030403020204" pitchFamily="34" charset="0"/>
                <a:cs typeface="Times New Roman" panose="02020603050405020304" pitchFamily="18" charset="0"/>
              </a:rPr>
              <a:t>Physical loans over $25,000 require collateral.</a:t>
            </a:r>
          </a:p>
          <a:p>
            <a:pPr eaLnBrk="1" hangingPunct="1">
              <a:buFontTx/>
              <a:buChar char="•"/>
              <a:defRPr/>
            </a:pPr>
            <a:endParaRPr lang="en-US" altLang="en-US" sz="2800" dirty="0">
              <a:solidFill>
                <a:schemeClr val="tx1"/>
              </a:solidFill>
              <a:latin typeface="Source Sans Pro" panose="020B0503030403020204" pitchFamily="34" charset="0"/>
              <a:cs typeface="Times New Roman" panose="02020603050405020304" pitchFamily="18" charset="0"/>
            </a:endParaRPr>
          </a:p>
          <a:p>
            <a:pPr eaLnBrk="1" hangingPunct="1">
              <a:buFontTx/>
              <a:buChar char="•"/>
              <a:defRPr/>
            </a:pPr>
            <a:r>
              <a:rPr lang="en-US" altLang="en-US" sz="2800" dirty="0">
                <a:solidFill>
                  <a:schemeClr val="tx1"/>
                </a:solidFill>
                <a:latin typeface="Source Sans Pro" panose="020B0503030403020204" pitchFamily="34" charset="0"/>
                <a:cs typeface="Times New Roman" panose="02020603050405020304" pitchFamily="18" charset="0"/>
              </a:rPr>
              <a:t>Economic injury loans over $25,000 require collateral.</a:t>
            </a:r>
            <a:r>
              <a:rPr lang="en-US" altLang="en-US" sz="2400" dirty="0">
                <a:latin typeface="Source Sans Pro" panose="020B0503030403020204" pitchFamily="34" charset="0"/>
                <a:cs typeface="Times New Roman" panose="02020603050405020304" pitchFamily="18" charset="0"/>
              </a:rPr>
              <a:t> </a:t>
            </a:r>
          </a:p>
          <a:p>
            <a:pPr lvl="1" eaLnBrk="1" hangingPunct="1">
              <a:buFontTx/>
              <a:buChar char="•"/>
              <a:defRPr/>
            </a:pPr>
            <a:r>
              <a:rPr lang="en-US" altLang="en-US" sz="2400" dirty="0">
                <a:solidFill>
                  <a:schemeClr val="tx1"/>
                </a:solidFill>
                <a:latin typeface="Source Sans Pro" panose="020B0503030403020204" pitchFamily="34" charset="0"/>
                <a:cs typeface="Times New Roman" panose="02020603050405020304" pitchFamily="18" charset="0"/>
              </a:rPr>
              <a:t>(Up to $50,000 unsecured disaster business loans - combined physical and economic injury loan funds).</a:t>
            </a:r>
          </a:p>
          <a:p>
            <a:pPr marL="0" indent="0" eaLnBrk="1" hangingPunct="1">
              <a:defRPr/>
            </a:pPr>
            <a:endParaRPr lang="en-US" altLang="en-US" sz="1200" dirty="0">
              <a:solidFill>
                <a:schemeClr val="tx1"/>
              </a:solidFill>
              <a:latin typeface="Source Sans Pro" panose="020B0503030403020204" pitchFamily="34" charset="0"/>
              <a:cs typeface="Times New Roman" panose="02020603050405020304" pitchFamily="18" charset="0"/>
            </a:endParaRPr>
          </a:p>
          <a:p>
            <a:pPr eaLnBrk="1" hangingPunct="1">
              <a:buFontTx/>
              <a:buChar char="•"/>
              <a:defRPr/>
            </a:pPr>
            <a:r>
              <a:rPr lang="en-US" altLang="en-US" sz="2800" dirty="0">
                <a:solidFill>
                  <a:schemeClr val="tx1"/>
                </a:solidFill>
                <a:latin typeface="Source Sans Pro" panose="020B0503030403020204" pitchFamily="34" charset="0"/>
                <a:cs typeface="Times New Roman" panose="02020603050405020304" pitchFamily="18" charset="0"/>
              </a:rPr>
              <a:t>SBA will not decline a loan for</a:t>
            </a:r>
            <a:br>
              <a:rPr lang="en-US" altLang="en-US" sz="2800" dirty="0">
                <a:solidFill>
                  <a:schemeClr val="tx1"/>
                </a:solidFill>
                <a:latin typeface="Source Sans Pro" panose="020B0503030403020204" pitchFamily="34" charset="0"/>
                <a:cs typeface="Times New Roman" panose="02020603050405020304" pitchFamily="18" charset="0"/>
              </a:rPr>
            </a:br>
            <a:r>
              <a:rPr lang="en-US" altLang="en-US" sz="2800" dirty="0">
                <a:solidFill>
                  <a:schemeClr val="tx1"/>
                </a:solidFill>
                <a:latin typeface="Source Sans Pro" panose="020B0503030403020204" pitchFamily="34" charset="0"/>
                <a:cs typeface="Times New Roman" panose="02020603050405020304" pitchFamily="18" charset="0"/>
              </a:rPr>
              <a:t>lack of collateral, but requires </a:t>
            </a:r>
            <a:br>
              <a:rPr lang="en-US" altLang="en-US" sz="2800" dirty="0">
                <a:solidFill>
                  <a:schemeClr val="tx1"/>
                </a:solidFill>
                <a:latin typeface="Source Sans Pro" panose="020B0503030403020204" pitchFamily="34" charset="0"/>
                <a:cs typeface="Times New Roman" panose="02020603050405020304" pitchFamily="18" charset="0"/>
              </a:rPr>
            </a:br>
            <a:r>
              <a:rPr lang="en-US" altLang="en-US" sz="2800" dirty="0">
                <a:solidFill>
                  <a:schemeClr val="tx1"/>
                </a:solidFill>
                <a:latin typeface="Source Sans Pro" panose="020B0503030403020204" pitchFamily="34" charset="0"/>
                <a:cs typeface="Times New Roman" panose="02020603050405020304" pitchFamily="18" charset="0"/>
              </a:rPr>
              <a:t>collateral that is available.</a:t>
            </a:r>
          </a:p>
          <a:p>
            <a:pPr eaLnBrk="1" hangingPunct="1">
              <a:buFontTx/>
              <a:buChar char="•"/>
              <a:defRPr/>
            </a:pPr>
            <a:endParaRPr lang="en-US" altLang="en-US" sz="2800" dirty="0">
              <a:solidFill>
                <a:schemeClr val="tx1"/>
              </a:solidFill>
              <a:latin typeface="Source Sans Pro" panose="020B0503030403020204" pitchFamily="34" charset="0"/>
              <a:cs typeface="Times New Roman" panose="02020603050405020304" pitchFamily="18" charset="0"/>
            </a:endParaRPr>
          </a:p>
        </p:txBody>
      </p:sp>
      <p:sp>
        <p:nvSpPr>
          <p:cNvPr id="8" name="Rectangle 2"/>
          <p:cNvSpPr txBox="1">
            <a:spLocks noChangeArrowheads="1"/>
          </p:cNvSpPr>
          <p:nvPr/>
        </p:nvSpPr>
        <p:spPr>
          <a:xfrm>
            <a:off x="152400" y="212912"/>
            <a:ext cx="8534400" cy="685800"/>
          </a:xfrm>
          <a:prstGeom prst="rect">
            <a:avLst/>
          </a:prstGeom>
        </p:spPr>
        <p:txBody>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sz="3200" b="1" dirty="0">
                <a:solidFill>
                  <a:srgbClr val="003F80"/>
                </a:solidFill>
                <a:latin typeface="Source Sans Pro" panose="020B0503030403020204" pitchFamily="34" charset="0"/>
                <a:cs typeface="Times New Roman" panose="02020603050405020304" pitchFamily="18" charset="0"/>
              </a:rPr>
              <a:t>Collateral Requirements</a:t>
            </a:r>
          </a:p>
        </p:txBody>
      </p:sp>
      <p:sp>
        <p:nvSpPr>
          <p:cNvPr id="11" name="Slide Number Placeholder 10"/>
          <p:cNvSpPr>
            <a:spLocks noGrp="1"/>
          </p:cNvSpPr>
          <p:nvPr>
            <p:ph type="sldNum" sz="quarter" idx="12"/>
          </p:nvPr>
        </p:nvSpPr>
        <p:spPr/>
        <p:txBody>
          <a:bodyPr/>
          <a:lstStyle/>
          <a:p>
            <a:pPr>
              <a:defRPr/>
            </a:pPr>
            <a:fld id="{504281D5-3616-403A-A821-05ED70E516A5}" type="slidenum">
              <a:rPr lang="en-US" smtClean="0"/>
              <a:pPr>
                <a:defRPr/>
              </a:pPr>
              <a:t>5</a:t>
            </a:fld>
            <a:endParaRPr lang="en-US" dirty="0"/>
          </a:p>
        </p:txBody>
      </p:sp>
      <p:pic>
        <p:nvPicPr>
          <p:cNvPr id="3" name="Picture 2">
            <a:extLst>
              <a:ext uri="{FF2B5EF4-FFF2-40B4-BE49-F238E27FC236}">
                <a16:creationId xmlns:a16="http://schemas.microsoft.com/office/drawing/2014/main" id="{86AD3AA7-FF44-497C-9460-F0A45BCC57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25238" y="4056848"/>
            <a:ext cx="3042487" cy="2027057"/>
          </a:xfrm>
          <a:prstGeom prst="rect">
            <a:avLst/>
          </a:prstGeom>
        </p:spPr>
      </p:pic>
      <p:sp>
        <p:nvSpPr>
          <p:cNvPr id="2" name="TextBox 1">
            <a:extLst>
              <a:ext uri="{FF2B5EF4-FFF2-40B4-BE49-F238E27FC236}">
                <a16:creationId xmlns:a16="http://schemas.microsoft.com/office/drawing/2014/main" id="{D018CA5D-36C8-4EDF-AB6C-54C19EEBDFE7}"/>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04434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1"/>
          <p:cNvGraphicFramePr>
            <a:graphicFrameLocks noGrp="1"/>
          </p:cNvGraphicFramePr>
          <p:nvPr>
            <p:ph idx="1"/>
          </p:nvPr>
        </p:nvGraphicFramePr>
        <p:xfrm>
          <a:off x="313039" y="1433945"/>
          <a:ext cx="8534400" cy="4130984"/>
        </p:xfrm>
        <a:graphic>
          <a:graphicData uri="http://schemas.openxmlformats.org/drawingml/2006/table">
            <a:tbl>
              <a:tblPr>
                <a:tableStyleId>{5FD0F851-EC5A-4D38-B0AD-8093EC10F338}</a:tableStyleId>
              </a:tblPr>
              <a:tblGrid>
                <a:gridCol w="2485748">
                  <a:extLst>
                    <a:ext uri="{9D8B030D-6E8A-4147-A177-3AD203B41FA5}">
                      <a16:colId xmlns:a16="http://schemas.microsoft.com/office/drawing/2014/main" val="20000"/>
                    </a:ext>
                  </a:extLst>
                </a:gridCol>
                <a:gridCol w="1988598">
                  <a:extLst>
                    <a:ext uri="{9D8B030D-6E8A-4147-A177-3AD203B41FA5}">
                      <a16:colId xmlns:a16="http://schemas.microsoft.com/office/drawing/2014/main" val="20001"/>
                    </a:ext>
                  </a:extLst>
                </a:gridCol>
                <a:gridCol w="1988598">
                  <a:extLst>
                    <a:ext uri="{9D8B030D-6E8A-4147-A177-3AD203B41FA5}">
                      <a16:colId xmlns:a16="http://schemas.microsoft.com/office/drawing/2014/main" val="20002"/>
                    </a:ext>
                  </a:extLst>
                </a:gridCol>
                <a:gridCol w="2071456">
                  <a:extLst>
                    <a:ext uri="{9D8B030D-6E8A-4147-A177-3AD203B41FA5}">
                      <a16:colId xmlns:a16="http://schemas.microsoft.com/office/drawing/2014/main" val="20003"/>
                    </a:ext>
                  </a:extLst>
                </a:gridCol>
              </a:tblGrid>
              <a:tr h="438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Types of Loans</a:t>
                      </a:r>
                      <a:endParaRPr kumimoji="0" lang="en-US" sz="20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Borrowers</a:t>
                      </a:r>
                      <a:endParaRPr kumimoji="0" lang="en-US" sz="20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Purpose</a:t>
                      </a:r>
                      <a:endParaRPr kumimoji="0" lang="en-US" sz="20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Max. Amount</a:t>
                      </a:r>
                      <a:endParaRPr kumimoji="0" lang="en-US" sz="20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0"/>
                  </a:ext>
                </a:extLst>
              </a:tr>
              <a:tr h="793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Business Loans </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a:ln>
                            <a:noFill/>
                          </a:ln>
                          <a:effectLst/>
                        </a:rPr>
                        <a:t>Businesses and private nonprofits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Repair or replace real estate, inventory, equipment, etc.</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 million *</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1"/>
                  </a:ext>
                </a:extLst>
              </a:tr>
              <a:tr h="750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Economic Injury Loans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Small businesses and private nonprofits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Working capital loans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 million *</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2"/>
                  </a:ext>
                </a:extLst>
              </a:tr>
              <a:tr h="5876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Home Loans </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Homeowners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Repair or replace primary residence</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$200,000</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3"/>
                  </a:ext>
                </a:extLst>
              </a:tr>
              <a:tr h="657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Home Loans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a:ln>
                            <a:noFill/>
                          </a:ln>
                          <a:effectLst/>
                        </a:rPr>
                        <a:t>Homeowners and renters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Repair or replace personal property</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$40,000</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4"/>
                  </a:ext>
                </a:extLst>
              </a:tr>
              <a:tr h="903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Mitigation</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u="none" strike="noStrike" cap="none" normalizeH="0" baseline="0" dirty="0">
                          <a:ln>
                            <a:noFill/>
                          </a:ln>
                          <a:effectLst/>
                        </a:rPr>
                        <a:t>Businesses, private</a:t>
                      </a:r>
                      <a:br>
                        <a:rPr kumimoji="0" lang="en-US" sz="1400" u="none" strike="noStrike" cap="none" normalizeH="0" baseline="0" dirty="0">
                          <a:ln>
                            <a:noFill/>
                          </a:ln>
                          <a:effectLst/>
                        </a:rPr>
                      </a:br>
                      <a:r>
                        <a:rPr kumimoji="0" lang="en-US" sz="1400" u="none" strike="noStrike" cap="none" normalizeH="0" baseline="0" dirty="0">
                          <a:ln>
                            <a:noFill/>
                          </a:ln>
                          <a:effectLst/>
                        </a:rPr>
                        <a:t>nonprofits and homeowners</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Mitigate / prevent future loss of the same type</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20% of verified physical damage. Homeowners limited to $200,000 </a:t>
                      </a:r>
                      <a:endParaRPr kumimoji="0" lang="en-US" sz="1400" b="1" i="0" u="none" strike="noStrike" cap="none" normalizeH="0" baseline="0" dirty="0">
                        <a:ln>
                          <a:noFill/>
                        </a:ln>
                        <a:solidFill>
                          <a:schemeClr val="tx1"/>
                        </a:solidFill>
                        <a:effectLst/>
                        <a:latin typeface="Source Sans Pro" panose="020B0503030403020204" pitchFamily="34" charset="0"/>
                        <a:ea typeface="ＭＳ Ｐゴシック" pitchFamily="1" charset="-128"/>
                        <a:cs typeface="Times New Roman" panose="02020603050405020304" pitchFamily="18" charset="0"/>
                      </a:endParaRPr>
                    </a:p>
                  </a:txBody>
                  <a:tcPr horzOverflow="overflow"/>
                </a:tc>
                <a:extLst>
                  <a:ext uri="{0D108BD9-81ED-4DB2-BD59-A6C34878D82A}">
                    <a16:rowId xmlns:a16="http://schemas.microsoft.com/office/drawing/2014/main" val="10005"/>
                  </a:ext>
                </a:extLst>
              </a:tr>
            </a:tbl>
          </a:graphicData>
        </a:graphic>
      </p:graphicFrame>
      <p:sp>
        <p:nvSpPr>
          <p:cNvPr id="19496" name="TextBox 2"/>
          <p:cNvSpPr txBox="1">
            <a:spLocks noChangeArrowheads="1"/>
          </p:cNvSpPr>
          <p:nvPr/>
        </p:nvSpPr>
        <p:spPr bwMode="auto">
          <a:xfrm>
            <a:off x="1800225" y="5943600"/>
            <a:ext cx="5543550" cy="584775"/>
          </a:xfrm>
          <a:prstGeom prst="rect">
            <a:avLst/>
          </a:prstGeom>
          <a:noFill/>
          <a:ln>
            <a:noFill/>
          </a:ln>
        </p:spPr>
        <p:txBody>
          <a:bodyPr wrap="square">
            <a:spAutoFit/>
          </a:bodyP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r>
              <a:rPr lang="en-US" altLang="en-US" sz="1600" dirty="0">
                <a:solidFill>
                  <a:schemeClr val="tx1"/>
                </a:solidFill>
                <a:latin typeface="Source Sans Pro" panose="020B0503030403020204" pitchFamily="34" charset="0"/>
              </a:rPr>
              <a:t>*The maximum business loan is $2 million, unless the business qualifies as a Major Source of Employment (MSE).</a:t>
            </a:r>
          </a:p>
        </p:txBody>
      </p:sp>
      <p:sp>
        <p:nvSpPr>
          <p:cNvPr id="6" name="Rectangle 2"/>
          <p:cNvSpPr txBox="1">
            <a:spLocks noChangeArrowheads="1"/>
          </p:cNvSpPr>
          <p:nvPr/>
        </p:nvSpPr>
        <p:spPr>
          <a:xfrm>
            <a:off x="269791" y="555812"/>
            <a:ext cx="8534400" cy="685800"/>
          </a:xfrm>
          <a:prstGeom prst="rect">
            <a:avLst/>
          </a:prstGeom>
        </p:spPr>
        <p:txBody>
          <a:bodyPr/>
          <a:lstStyle>
            <a:lvl1pPr algn="ctr" defTabSz="457200" rtl="0" eaLnBrk="1" fontAlgn="base" hangingPunct="1">
              <a:spcBef>
                <a:spcPct val="0"/>
              </a:spcBef>
              <a:spcAft>
                <a:spcPct val="0"/>
              </a:spcAft>
              <a:defRPr sz="4000" kern="1200">
                <a:solidFill>
                  <a:schemeClr val="tx1"/>
                </a:solidFill>
                <a:latin typeface="+mj-lt"/>
                <a:ea typeface="ＭＳ Ｐゴシック" pitchFamily="-109" charset="-128"/>
                <a:cs typeface="ＭＳ Ｐゴシック"/>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09"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US" altLang="en-US" sz="3200" b="1" dirty="0">
                <a:solidFill>
                  <a:srgbClr val="003F80"/>
                </a:solidFill>
                <a:latin typeface="Source Sans Pro" panose="020B0503030403020204" pitchFamily="34" charset="0"/>
                <a:cs typeface="Times New Roman" panose="02020603050405020304" pitchFamily="18" charset="0"/>
              </a:rPr>
              <a:t>SBA Disaster Loan Limits</a:t>
            </a:r>
          </a:p>
        </p:txBody>
      </p:sp>
      <p:sp>
        <p:nvSpPr>
          <p:cNvPr id="9" name="Slide Number Placeholder 8"/>
          <p:cNvSpPr>
            <a:spLocks noGrp="1"/>
          </p:cNvSpPr>
          <p:nvPr>
            <p:ph type="sldNum" sz="quarter" idx="12"/>
          </p:nvPr>
        </p:nvSpPr>
        <p:spPr/>
        <p:txBody>
          <a:bodyPr/>
          <a:lstStyle/>
          <a:p>
            <a:pPr>
              <a:defRPr/>
            </a:pPr>
            <a:fld id="{504281D5-3616-403A-A821-05ED70E516A5}" type="slidenum">
              <a:rPr lang="en-US" smtClean="0"/>
              <a:pPr>
                <a:defRPr/>
              </a:pPr>
              <a:t>6</a:t>
            </a:fld>
            <a:endParaRPr lang="en-US" dirty="0"/>
          </a:p>
        </p:txBody>
      </p:sp>
      <p:sp>
        <p:nvSpPr>
          <p:cNvPr id="3" name="TextBox 2">
            <a:extLst>
              <a:ext uri="{FF2B5EF4-FFF2-40B4-BE49-F238E27FC236}">
                <a16:creationId xmlns:a16="http://schemas.microsoft.com/office/drawing/2014/main" id="{B48AA7F5-684E-44F8-947E-2AE1BEBCDA11}"/>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65347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2844" y="2841475"/>
            <a:ext cx="7848600" cy="2323713"/>
          </a:xfrm>
          <a:prstGeom prst="rect">
            <a:avLst/>
          </a:prstGeom>
          <a:noFill/>
        </p:spPr>
        <p:txBody>
          <a:bodyPr wrap="square" rtlCol="0">
            <a:spAutoFit/>
          </a:bodyPr>
          <a:lstStyle/>
          <a:p>
            <a:pPr marL="347472" indent="-347472">
              <a:spcBef>
                <a:spcPts val="24"/>
              </a:spcBef>
              <a:spcAft>
                <a:spcPts val="600"/>
              </a:spcAft>
            </a:pPr>
            <a:r>
              <a:rPr lang="en-US" sz="2800" u="sng" dirty="0">
                <a:solidFill>
                  <a:schemeClr val="tx1"/>
                </a:solidFill>
                <a:latin typeface="Source Sans Pro" panose="020B0503030403020204" pitchFamily="34" charset="0"/>
                <a:cs typeface="Times New Roman" panose="02020603050405020304" pitchFamily="18" charset="0"/>
              </a:rPr>
              <a:t>Apply:</a:t>
            </a:r>
          </a:p>
          <a:p>
            <a:pPr marL="347472" indent="-347472">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Online at SBA’s secured website: </a:t>
            </a:r>
            <a:r>
              <a:rPr lang="en-US" sz="2800" b="1" dirty="0">
                <a:solidFill>
                  <a:srgbClr val="000099"/>
                </a:solidFill>
                <a:latin typeface="Source Sans Pro" panose="020B0503030403020204" pitchFamily="34" charset="0"/>
                <a:cs typeface="Times New Roman" panose="02020603050405020304" pitchFamily="18" charset="0"/>
                <a:hlinkClick r:id="rId3"/>
              </a:rPr>
              <a:t>https://disasterloan.sba.gov/ela</a:t>
            </a:r>
            <a:endParaRPr lang="en-US" sz="2800" b="1" dirty="0">
              <a:solidFill>
                <a:srgbClr val="000099"/>
              </a:solidFill>
              <a:latin typeface="Source Sans Pro" panose="020B0503030403020204" pitchFamily="34" charset="0"/>
              <a:cs typeface="Times New Roman" panose="02020603050405020304" pitchFamily="18" charset="0"/>
            </a:endParaRPr>
          </a:p>
          <a:p>
            <a:pPr marL="347472" indent="-347472">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Call the Virtual Disaster Loan Outreach Center</a:t>
            </a:r>
          </a:p>
          <a:p>
            <a:pPr marL="347472" indent="-347472">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By mail</a:t>
            </a:r>
          </a:p>
        </p:txBody>
      </p:sp>
      <p:sp>
        <p:nvSpPr>
          <p:cNvPr id="8" name="TextBox 7"/>
          <p:cNvSpPr txBox="1"/>
          <p:nvPr/>
        </p:nvSpPr>
        <p:spPr>
          <a:xfrm>
            <a:off x="1072684" y="478467"/>
            <a:ext cx="6869838" cy="584775"/>
          </a:xfrm>
          <a:prstGeom prst="rect">
            <a:avLst/>
          </a:prstGeom>
          <a:noFill/>
        </p:spPr>
        <p:txBody>
          <a:bodyPr wrap="square" rtlCol="0">
            <a:spAutoFit/>
          </a:bodyPr>
          <a:lstStyle/>
          <a:p>
            <a:pPr algn="ctr"/>
            <a:r>
              <a:rPr lang="en-US" sz="3200" b="1" dirty="0">
                <a:solidFill>
                  <a:srgbClr val="003F80"/>
                </a:solidFill>
                <a:latin typeface="Source Sans Pro" panose="020B0503030403020204" pitchFamily="34" charset="0"/>
                <a:cs typeface="Times New Roman" panose="02020603050405020304" pitchFamily="18" charset="0"/>
              </a:rPr>
              <a:t>Step 1: Apply for an SBA Loan</a:t>
            </a:r>
          </a:p>
        </p:txBody>
      </p:sp>
      <p:sp>
        <p:nvSpPr>
          <p:cNvPr id="11" name="Slide Number Placeholder 10"/>
          <p:cNvSpPr>
            <a:spLocks noGrp="1"/>
          </p:cNvSpPr>
          <p:nvPr>
            <p:ph type="sldNum" sz="quarter" idx="12"/>
          </p:nvPr>
        </p:nvSpPr>
        <p:spPr/>
        <p:txBody>
          <a:bodyPr/>
          <a:lstStyle/>
          <a:p>
            <a:pPr>
              <a:defRPr/>
            </a:pPr>
            <a:fld id="{4CEBB5CC-8165-495C-8A16-BCDE7DD34A4E}" type="slidenum">
              <a:rPr lang="en-US" smtClean="0"/>
              <a:pPr>
                <a:defRPr/>
              </a:pPr>
              <a:t>7</a:t>
            </a:fld>
            <a:endParaRPr lang="en-US" dirty="0"/>
          </a:p>
        </p:txBody>
      </p:sp>
      <p:graphicFrame>
        <p:nvGraphicFramePr>
          <p:cNvPr id="2" name="Diagram 1">
            <a:extLst>
              <a:ext uri="{FF2B5EF4-FFF2-40B4-BE49-F238E27FC236}">
                <a16:creationId xmlns:a16="http://schemas.microsoft.com/office/drawing/2014/main" id="{40B41243-DE20-4FD0-95CC-25E0B9255600}"/>
              </a:ext>
            </a:extLst>
          </p:cNvPr>
          <p:cNvGraphicFramePr/>
          <p:nvPr/>
        </p:nvGraphicFramePr>
        <p:xfrm>
          <a:off x="1524000" y="1397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B275BEA7-E193-43A1-9ED7-4C67AF6C3916}"/>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185847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6882" y="3420671"/>
            <a:ext cx="7861441"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SBA will contact applicant to verify damage. </a:t>
            </a:r>
          </a:p>
          <a:p>
            <a:pPr marL="342900" indent="-342900">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SBA will process the file to a decision. </a:t>
            </a:r>
          </a:p>
          <a:p>
            <a:pPr marL="800100" lvl="1" indent="-342900">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Could take up to 2-3 weeks</a:t>
            </a:r>
          </a:p>
          <a:p>
            <a:pPr marL="342900" indent="-342900">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If approved, loan documents are forwarded to borrower.  The applicant is advised of appeal rights, if declined.</a:t>
            </a:r>
          </a:p>
        </p:txBody>
      </p:sp>
      <p:sp>
        <p:nvSpPr>
          <p:cNvPr id="8" name="TextBox 7"/>
          <p:cNvSpPr txBox="1"/>
          <p:nvPr/>
        </p:nvSpPr>
        <p:spPr>
          <a:xfrm>
            <a:off x="1072684" y="478467"/>
            <a:ext cx="6869838" cy="1077218"/>
          </a:xfrm>
          <a:prstGeom prst="rect">
            <a:avLst/>
          </a:prstGeom>
          <a:noFill/>
        </p:spPr>
        <p:txBody>
          <a:bodyPr wrap="square" rtlCol="0">
            <a:spAutoFit/>
          </a:bodyPr>
          <a:lstStyle/>
          <a:p>
            <a:pPr algn="ctr"/>
            <a:r>
              <a:rPr lang="en-US" sz="3200" b="1" dirty="0">
                <a:solidFill>
                  <a:srgbClr val="003F80"/>
                </a:solidFill>
                <a:latin typeface="Source Sans Pro" panose="020B0503030403020204" pitchFamily="34" charset="0"/>
                <a:cs typeface="Times New Roman" panose="02020603050405020304" pitchFamily="18" charset="0"/>
              </a:rPr>
              <a:t>Step Two: Property Verification and Loan Processing</a:t>
            </a:r>
          </a:p>
        </p:txBody>
      </p:sp>
      <p:sp>
        <p:nvSpPr>
          <p:cNvPr id="10" name="Slide Number Placeholder 9"/>
          <p:cNvSpPr>
            <a:spLocks noGrp="1"/>
          </p:cNvSpPr>
          <p:nvPr>
            <p:ph type="sldNum" sz="quarter" idx="12"/>
          </p:nvPr>
        </p:nvSpPr>
        <p:spPr/>
        <p:txBody>
          <a:bodyPr/>
          <a:lstStyle/>
          <a:p>
            <a:pPr>
              <a:defRPr/>
            </a:pPr>
            <a:fld id="{4CEBB5CC-8165-495C-8A16-BCDE7DD34A4E}" type="slidenum">
              <a:rPr lang="en-US" smtClean="0"/>
              <a:pPr>
                <a:defRPr/>
              </a:pPr>
              <a:t>8</a:t>
            </a:fld>
            <a:endParaRPr lang="en-US" dirty="0"/>
          </a:p>
        </p:txBody>
      </p:sp>
      <p:graphicFrame>
        <p:nvGraphicFramePr>
          <p:cNvPr id="6" name="Diagram 5">
            <a:extLst>
              <a:ext uri="{FF2B5EF4-FFF2-40B4-BE49-F238E27FC236}">
                <a16:creationId xmlns:a16="http://schemas.microsoft.com/office/drawing/2014/main" id="{5DA3A42B-C57F-4A24-8004-2542BEE9CD3D}"/>
              </a:ext>
            </a:extLst>
          </p:cNvPr>
          <p:cNvGraphicFramePr/>
          <p:nvPr/>
        </p:nvGraphicFramePr>
        <p:xfrm>
          <a:off x="1459603" y="40382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88FECD33-CFA3-4F7E-98B9-F432BC9EE695}"/>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268422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0903" y="3419082"/>
            <a:ext cx="8153400" cy="3108543"/>
          </a:xfrm>
          <a:prstGeom prst="rect">
            <a:avLst/>
          </a:prstGeom>
          <a:noFill/>
        </p:spPr>
        <p:txBody>
          <a:bodyPr wrap="square" rtlCol="0">
            <a:spAutoFit/>
          </a:bodyPr>
          <a:lstStyle/>
          <a:p>
            <a:pPr marL="342900" indent="-342900">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An initial disbursement is generally made within 5 days after the applicant signs and returns the required loan closing documents.</a:t>
            </a:r>
          </a:p>
          <a:p>
            <a:pPr marL="800100" lvl="1" indent="-342900">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Up to $25,000 for physical damages</a:t>
            </a:r>
          </a:p>
          <a:p>
            <a:pPr marL="800100" lvl="1" indent="-342900">
              <a:spcBef>
                <a:spcPts val="24"/>
              </a:spcBef>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Up to $25,000 for economic injury</a:t>
            </a:r>
          </a:p>
          <a:p>
            <a:pPr marL="342900" indent="-342900">
              <a:buFont typeface="Arial" panose="020B0604020202020204" pitchFamily="34" charset="0"/>
              <a:buChar char="•"/>
            </a:pPr>
            <a:r>
              <a:rPr lang="en-US" sz="2800" dirty="0">
                <a:solidFill>
                  <a:schemeClr val="tx1"/>
                </a:solidFill>
                <a:latin typeface="Source Sans Pro" panose="020B0503030403020204" pitchFamily="34" charset="0"/>
                <a:cs typeface="Times New Roman" panose="02020603050405020304" pitchFamily="18" charset="0"/>
              </a:rPr>
              <a:t>Subsequent disbursements are generally made in installments to match the pace of construction.  </a:t>
            </a:r>
          </a:p>
        </p:txBody>
      </p:sp>
      <p:sp>
        <p:nvSpPr>
          <p:cNvPr id="8" name="TextBox 7"/>
          <p:cNvSpPr txBox="1"/>
          <p:nvPr/>
        </p:nvSpPr>
        <p:spPr>
          <a:xfrm>
            <a:off x="1072684" y="436904"/>
            <a:ext cx="6869838" cy="1077218"/>
          </a:xfrm>
          <a:prstGeom prst="rect">
            <a:avLst/>
          </a:prstGeom>
          <a:noFill/>
        </p:spPr>
        <p:txBody>
          <a:bodyPr wrap="square" rtlCol="0">
            <a:spAutoFit/>
          </a:bodyPr>
          <a:lstStyle/>
          <a:p>
            <a:pPr algn="ctr"/>
            <a:r>
              <a:rPr lang="en-US" sz="3200" b="1" dirty="0">
                <a:solidFill>
                  <a:srgbClr val="003F80"/>
                </a:solidFill>
                <a:latin typeface="Source Sans Pro" panose="020B0503030403020204" pitchFamily="34" charset="0"/>
                <a:cs typeface="Times New Roman" panose="02020603050405020304" pitchFamily="18" charset="0"/>
              </a:rPr>
              <a:t>  Step Three: Loan Closing and Disbursement</a:t>
            </a:r>
          </a:p>
        </p:txBody>
      </p:sp>
      <p:sp>
        <p:nvSpPr>
          <p:cNvPr id="12" name="Slide Number Placeholder 11"/>
          <p:cNvSpPr>
            <a:spLocks noGrp="1"/>
          </p:cNvSpPr>
          <p:nvPr>
            <p:ph type="sldNum" sz="quarter" idx="12"/>
          </p:nvPr>
        </p:nvSpPr>
        <p:spPr/>
        <p:txBody>
          <a:bodyPr/>
          <a:lstStyle/>
          <a:p>
            <a:pPr>
              <a:defRPr/>
            </a:pPr>
            <a:fld id="{4CEBB5CC-8165-495C-8A16-BCDE7DD34A4E}" type="slidenum">
              <a:rPr lang="en-US" smtClean="0"/>
              <a:pPr>
                <a:defRPr/>
              </a:pPr>
              <a:t>9</a:t>
            </a:fld>
            <a:endParaRPr lang="en-US" dirty="0"/>
          </a:p>
        </p:txBody>
      </p:sp>
      <p:graphicFrame>
        <p:nvGraphicFramePr>
          <p:cNvPr id="5" name="Diagram 4">
            <a:extLst>
              <a:ext uri="{FF2B5EF4-FFF2-40B4-BE49-F238E27FC236}">
                <a16:creationId xmlns:a16="http://schemas.microsoft.com/office/drawing/2014/main" id="{015027DB-609D-4959-BBD0-08CB8585B887}"/>
              </a:ext>
            </a:extLst>
          </p:cNvPr>
          <p:cNvGraphicFramePr/>
          <p:nvPr/>
        </p:nvGraphicFramePr>
        <p:xfrm>
          <a:off x="1459603" y="4784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87E5995-8A33-4981-8F70-DB8A9446F730}"/>
              </a:ext>
            </a:extLst>
          </p:cNvPr>
          <p:cNvSpPr txBox="1"/>
          <p:nvPr/>
        </p:nvSpPr>
        <p:spPr>
          <a:xfrm>
            <a:off x="533400" y="6356350"/>
            <a:ext cx="599606" cy="230832"/>
          </a:xfrm>
          <a:prstGeom prst="rect">
            <a:avLst/>
          </a:prstGeom>
          <a:noFill/>
        </p:spPr>
        <p:txBody>
          <a:bodyPr wrap="square" rtlCol="0">
            <a:spAutoFit/>
          </a:bodyPr>
          <a:lstStyle/>
          <a:p>
            <a:r>
              <a:rPr lang="en-US" sz="900" dirty="0">
                <a:latin typeface="+mn-lt"/>
              </a:rPr>
              <a:t>8-12-20</a:t>
            </a:r>
          </a:p>
        </p:txBody>
      </p:sp>
    </p:spTree>
    <p:extLst>
      <p:ext uri="{BB962C8B-B14F-4D97-AF65-F5344CB8AC3E}">
        <p14:creationId xmlns:p14="http://schemas.microsoft.com/office/powerpoint/2010/main" val="51423625"/>
      </p:ext>
    </p:extLst>
  </p:cSld>
  <p:clrMapOvr>
    <a:masterClrMapping/>
  </p:clrMapOvr>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4.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SBA-Template-4x3">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6.xml><?xml version="1.0" encoding="utf-8"?>
<a:theme xmlns:a="http://schemas.openxmlformats.org/drawingml/2006/main" name="draft SBAs Role New Logo 6.5.18">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4C470F77C996468C4FEF6B3DDD71E7" ma:contentTypeVersion="11" ma:contentTypeDescription="Create a new document." ma:contentTypeScope="" ma:versionID="d850868ee3250748640b9344fcdaee97">
  <xsd:schema xmlns:xsd="http://www.w3.org/2001/XMLSchema" xmlns:xs="http://www.w3.org/2001/XMLSchema" xmlns:p="http://schemas.microsoft.com/office/2006/metadata/properties" xmlns:ns3="50fc6a26-a7b3-4603-ab89-cb850f6f989c" xmlns:ns4="8a4e279e-fca2-4095-9956-2f725631ae53" targetNamespace="http://schemas.microsoft.com/office/2006/metadata/properties" ma:root="true" ma:fieldsID="5b24a69b884c0c9c4af90dd7a4544b88" ns3:_="" ns4:_="">
    <xsd:import namespace="50fc6a26-a7b3-4603-ab89-cb850f6f989c"/>
    <xsd:import namespace="8a4e279e-fca2-4095-9956-2f725631ae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c6a26-a7b3-4603-ab89-cb850f6f9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4e279e-fca2-4095-9956-2f725631ae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2.xml><?xml version="1.0" encoding="utf-8"?>
<ds:datastoreItem xmlns:ds="http://schemas.openxmlformats.org/officeDocument/2006/customXml" ds:itemID="{4948D261-8E10-4FA6-B854-77B68838661D}">
  <ds:schemaRefs>
    <ds:schemaRef ds:uri="http://schemas.openxmlformats.org/package/2006/metadata/core-properties"/>
    <ds:schemaRef ds:uri="http://purl.org/dc/dcmitype/"/>
    <ds:schemaRef ds:uri="http://www.w3.org/XML/1998/namespace"/>
    <ds:schemaRef ds:uri="http://schemas.microsoft.com/office/infopath/2007/PartnerControls"/>
    <ds:schemaRef ds:uri="50fc6a26-a7b3-4603-ab89-cb850f6f989c"/>
    <ds:schemaRef ds:uri="http://schemas.microsoft.com/office/2006/documentManagement/types"/>
    <ds:schemaRef ds:uri="http://purl.org/dc/elements/1.1/"/>
    <ds:schemaRef ds:uri="8a4e279e-fca2-4095-9956-2f725631ae5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7169517-EC11-4A75-AD54-1C4A47473D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fc6a26-a7b3-4603-ab89-cb850f6f989c"/>
    <ds:schemaRef ds:uri="8a4e279e-fca2-4095-9956-2f725631ae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1636</TotalTime>
  <Words>2607</Words>
  <Application>Microsoft Office PowerPoint</Application>
  <PresentationFormat>On-screen Show (4:3)</PresentationFormat>
  <Paragraphs>362</Paragraphs>
  <Slides>33</Slides>
  <Notes>32</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33</vt:i4>
      </vt:variant>
    </vt:vector>
  </HeadingPairs>
  <TitlesOfParts>
    <vt:vector size="46" baseType="lpstr">
      <vt:lpstr>Arial</vt:lpstr>
      <vt:lpstr>Arial Narrow</vt:lpstr>
      <vt:lpstr>Calibri</vt:lpstr>
      <vt:lpstr>Calibri Light</vt:lpstr>
      <vt:lpstr>Source Sans Pro</vt:lpstr>
      <vt:lpstr>Times New Roman</vt:lpstr>
      <vt:lpstr>Wingdings</vt:lpstr>
      <vt:lpstr>1_default</vt:lpstr>
      <vt:lpstr>Custom Design</vt:lpstr>
      <vt:lpstr>2_Office Theme</vt:lpstr>
      <vt:lpstr>1_Office Theme</vt:lpstr>
      <vt:lpstr>SBA-Template-4x3</vt:lpstr>
      <vt:lpstr>draft SBAs Role New Logo 6.5.18</vt:lpstr>
      <vt:lpstr>PowerPoint Presentation</vt:lpstr>
      <vt:lpstr>PowerPoint Presentation</vt:lpstr>
      <vt:lpstr>PowerPoint Presentation</vt:lpstr>
      <vt:lpstr>SBA’s Disaster Loan Program  </vt:lpstr>
      <vt:lpstr>PowerPoint Presentation</vt:lpstr>
      <vt:lpstr>PowerPoint Presentation</vt:lpstr>
      <vt:lpstr>PowerPoint Presentation</vt:lpstr>
      <vt:lpstr>PowerPoint Presentation</vt:lpstr>
      <vt:lpstr>PowerPoint Presentation</vt:lpstr>
      <vt:lpstr>PowerPoint Presentation</vt:lpstr>
      <vt:lpstr>SBA Economic Injury Disaster Loans (EIDLs)  The Basics </vt:lpstr>
      <vt:lpstr>SBA’s Economic Injury Disaster Loans These low-interest loans can:</vt:lpstr>
      <vt:lpstr>PowerPoint Presentation</vt:lpstr>
      <vt:lpstr> SBA’s Economic Injury Disaster Loans Filing Requirements</vt:lpstr>
      <vt:lpstr>PowerPoint Presentation</vt:lpstr>
      <vt:lpstr> SBA’s Economic Injury Disaster Loans Filing Requirements</vt:lpstr>
      <vt:lpstr>Filing Requirements- Back Side of the Application</vt:lpstr>
      <vt:lpstr>PowerPoint Presentation</vt:lpstr>
      <vt:lpstr>Filing Requirements IRS Form 4506-T</vt:lpstr>
      <vt:lpstr>Filing Requirements-Personal Financial Stmt.</vt:lpstr>
      <vt:lpstr>Filing Requirements –Schedule of Liabilities</vt:lpstr>
      <vt:lpstr>Additional Filing Requirements</vt:lpstr>
      <vt:lpstr>Filing Requirements for Economic Injury Disaster Loans- Monthly Sales, SBA Form 1368</vt:lpstr>
      <vt:lpstr>Filing Requirements Compensation Form</vt:lpstr>
      <vt:lpstr>PowerPoint Presentation</vt:lpstr>
      <vt:lpstr>PowerPoint Presentation</vt:lpstr>
      <vt:lpstr>PowerPoint Presentation</vt:lpstr>
      <vt:lpstr>PowerPoint Presentation</vt:lpstr>
      <vt:lpstr>PowerPoint Presentation</vt:lpstr>
      <vt:lpstr>PowerPoint Presentation</vt:lpstr>
      <vt:lpstr>Submit The Application  As Soon As Possible</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Brian McDonald</cp:lastModifiedBy>
  <cp:revision>10</cp:revision>
  <dcterms:created xsi:type="dcterms:W3CDTF">2020-01-28T16:09:13Z</dcterms:created>
  <dcterms:modified xsi:type="dcterms:W3CDTF">2020-08-12T11:40:04Z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0x010100C24C470F77C996468C4FEF6B3DDD71E7</vt:lpwstr>
  </property>
</Properties>
</file>